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4.xml" ContentType="application/vnd.openxmlformats-officedocument.presentationml.tags+xml"/>
  <Override PartName="/ppt/notesSlides/notesSlide12.xml" ContentType="application/vnd.openxmlformats-officedocument.presentationml.notesSlide+xml"/>
  <Override PartName="/ppt/tags/tag5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6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7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8.xml" ContentType="application/vnd.openxmlformats-officedocument.presentationml.tags+xml"/>
  <Override PartName="/ppt/notesSlides/notesSlide19.xml" ContentType="application/vnd.openxmlformats-officedocument.presentationml.notesSlide+xml"/>
  <Override PartName="/ppt/tags/tag9.xml" ContentType="application/vnd.openxmlformats-officedocument.presentationml.tags+xml"/>
  <Override PartName="/ppt/notesSlides/notesSlide20.xml" ContentType="application/vnd.openxmlformats-officedocument.presentationml.notesSlide+xml"/>
  <Override PartName="/ppt/tags/tag10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1.xml" ContentType="application/vnd.openxmlformats-officedocument.presentationml.tags+xml"/>
  <Override PartName="/ppt/notesSlides/notesSlide23.xml" ContentType="application/vnd.openxmlformats-officedocument.presentationml.notesSlide+xml"/>
  <Override PartName="/ppt/tags/tag12.xml" ContentType="application/vnd.openxmlformats-officedocument.presentationml.tags+xml"/>
  <Override PartName="/ppt/notesSlides/notesSlide24.xml" ContentType="application/vnd.openxmlformats-officedocument.presentationml.notesSlide+xml"/>
  <Override PartName="/ppt/tags/tag13.xml" ContentType="application/vnd.openxmlformats-officedocument.presentationml.tags+xml"/>
  <Override PartName="/ppt/notesSlides/notesSlide25.xml" ContentType="application/vnd.openxmlformats-officedocument.presentationml.notesSlide+xml"/>
  <Override PartName="/ppt/tags/tag14.xml" ContentType="application/vnd.openxmlformats-officedocument.presentationml.tags+xml"/>
  <Override PartName="/ppt/notesSlides/notesSlide26.xml" ContentType="application/vnd.openxmlformats-officedocument.presentationml.notesSlide+xml"/>
  <Override PartName="/ppt/tags/tag15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16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ags/tag17.xml" ContentType="application/vnd.openxmlformats-officedocument.presentationml.tag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3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54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55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56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57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58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61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62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1"/>
  </p:sldMasterIdLst>
  <p:notesMasterIdLst>
    <p:notesMasterId r:id="rId73"/>
  </p:notesMasterIdLst>
  <p:handoutMasterIdLst>
    <p:handoutMasterId r:id="rId74"/>
  </p:handoutMasterIdLst>
  <p:sldIdLst>
    <p:sldId id="262" r:id="rId2"/>
    <p:sldId id="278" r:id="rId3"/>
    <p:sldId id="381" r:id="rId4"/>
    <p:sldId id="280" r:id="rId5"/>
    <p:sldId id="382" r:id="rId6"/>
    <p:sldId id="379" r:id="rId7"/>
    <p:sldId id="312" r:id="rId8"/>
    <p:sldId id="281" r:id="rId9"/>
    <p:sldId id="323" r:id="rId10"/>
    <p:sldId id="351" r:id="rId11"/>
    <p:sldId id="350" r:id="rId12"/>
    <p:sldId id="324" r:id="rId13"/>
    <p:sldId id="326" r:id="rId14"/>
    <p:sldId id="380" r:id="rId15"/>
    <p:sldId id="325" r:id="rId16"/>
    <p:sldId id="352" r:id="rId17"/>
    <p:sldId id="348" r:id="rId18"/>
    <p:sldId id="355" r:id="rId19"/>
    <p:sldId id="354" r:id="rId20"/>
    <p:sldId id="375" r:id="rId21"/>
    <p:sldId id="376" r:id="rId22"/>
    <p:sldId id="378" r:id="rId23"/>
    <p:sldId id="356" r:id="rId24"/>
    <p:sldId id="315" r:id="rId25"/>
    <p:sldId id="316" r:id="rId26"/>
    <p:sldId id="335" r:id="rId27"/>
    <p:sldId id="390" r:id="rId28"/>
    <p:sldId id="338" r:id="rId29"/>
    <p:sldId id="357" r:id="rId30"/>
    <p:sldId id="328" r:id="rId31"/>
    <p:sldId id="330" r:id="rId32"/>
    <p:sldId id="329" r:id="rId33"/>
    <p:sldId id="333" r:id="rId34"/>
    <p:sldId id="332" r:id="rId35"/>
    <p:sldId id="342" r:id="rId36"/>
    <p:sldId id="377" r:id="rId37"/>
    <p:sldId id="383" r:id="rId38"/>
    <p:sldId id="290" r:id="rId39"/>
    <p:sldId id="358" r:id="rId40"/>
    <p:sldId id="343" r:id="rId41"/>
    <p:sldId id="292" r:id="rId42"/>
    <p:sldId id="385" r:id="rId43"/>
    <p:sldId id="359" r:id="rId44"/>
    <p:sldId id="384" r:id="rId45"/>
    <p:sldId id="386" r:id="rId46"/>
    <p:sldId id="302" r:id="rId47"/>
    <p:sldId id="295" r:id="rId48"/>
    <p:sldId id="370" r:id="rId49"/>
    <p:sldId id="337" r:id="rId50"/>
    <p:sldId id="339" r:id="rId51"/>
    <p:sldId id="304" r:id="rId52"/>
    <p:sldId id="369" r:id="rId53"/>
    <p:sldId id="362" r:id="rId54"/>
    <p:sldId id="363" r:id="rId55"/>
    <p:sldId id="364" r:id="rId56"/>
    <p:sldId id="365" r:id="rId57"/>
    <p:sldId id="366" r:id="rId58"/>
    <p:sldId id="367" r:id="rId59"/>
    <p:sldId id="368" r:id="rId60"/>
    <p:sldId id="371" r:id="rId61"/>
    <p:sldId id="373" r:id="rId62"/>
    <p:sldId id="374" r:id="rId63"/>
    <p:sldId id="372" r:id="rId64"/>
    <p:sldId id="361" r:id="rId65"/>
    <p:sldId id="334" r:id="rId66"/>
    <p:sldId id="306" r:id="rId67"/>
    <p:sldId id="308" r:id="rId68"/>
    <p:sldId id="387" r:id="rId69"/>
    <p:sldId id="318" r:id="rId70"/>
    <p:sldId id="388" r:id="rId71"/>
    <p:sldId id="389" r:id="rId72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2C090C-4FE4-4D6D-A2B1-4B1CA5CE9005}" v="6" dt="2017-05-14T08:26:27.0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48"/>
    <p:restoredTop sz="73577"/>
  </p:normalViewPr>
  <p:slideViewPr>
    <p:cSldViewPr snapToGrid="0">
      <p:cViewPr>
        <p:scale>
          <a:sx n="85" d="100"/>
          <a:sy n="85" d="100"/>
        </p:scale>
        <p:origin x="-184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handoutMaster" Target="handoutMasters/handoutMaster1.xml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79" Type="http://schemas.microsoft.com/office/2015/10/relationships/revisionInfo" Target="revisionInfo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microsoft.com/office/2011/relationships/chartStyle" Target="style10.xml"/><Relationship Id="rId2" Type="http://schemas.microsoft.com/office/2011/relationships/chartColorStyle" Target="colors10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microsoft.com/office/2011/relationships/chartStyle" Target="style11.xml"/><Relationship Id="rId2" Type="http://schemas.microsoft.com/office/2011/relationships/chartColorStyle" Target="colors11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microsoft.com/office/2011/relationships/chartStyle" Target="style12.xml"/><Relationship Id="rId2" Type="http://schemas.microsoft.com/office/2011/relationships/chartColorStyle" Target="colors12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microsoft.com/office/2011/relationships/chartStyle" Target="style13.xml"/><Relationship Id="rId2" Type="http://schemas.microsoft.com/office/2011/relationships/chartColorStyle" Target="colors13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microsoft.com/office/2011/relationships/chartStyle" Target="style14.xml"/><Relationship Id="rId2" Type="http://schemas.microsoft.com/office/2011/relationships/chartColorStyle" Target="colors14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microsoft.com/office/2011/relationships/chartStyle" Target="style15.xml"/><Relationship Id="rId2" Type="http://schemas.microsoft.com/office/2011/relationships/chartColorStyle" Target="colors15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microsoft.com/office/2011/relationships/chartStyle" Target="style16.xml"/><Relationship Id="rId2" Type="http://schemas.microsoft.com/office/2011/relationships/chartColorStyle" Target="colors16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microsoft.com/office/2011/relationships/chartStyle" Target="style8.xml"/><Relationship Id="rId2" Type="http://schemas.microsoft.com/office/2011/relationships/chartColorStyle" Target="colors8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microsoft.com/office/2011/relationships/chartStyle" Target="style9.xml"/><Relationship Id="rId2" Type="http://schemas.microsoft.com/office/2011/relationships/chartColorStyle" Target="colors9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distance!$A$13:$A$20</c:f>
              <c:strCache>
                <c:ptCount val="8"/>
                <c:pt idx="0">
                  <c:v>EC</c:v>
                </c:pt>
                <c:pt idx="1">
                  <c:v>RF</c:v>
                </c:pt>
                <c:pt idx="2">
                  <c:v>CNN</c:v>
                </c:pt>
                <c:pt idx="3">
                  <c:v>NB</c:v>
                </c:pt>
                <c:pt idx="4">
                  <c:v>K8</c:v>
                </c:pt>
                <c:pt idx="5">
                  <c:v>K14</c:v>
                </c:pt>
                <c:pt idx="6">
                  <c:v>LDA 8</c:v>
                </c:pt>
                <c:pt idx="7">
                  <c:v>LDA14</c:v>
                </c:pt>
              </c:strCache>
            </c:strRef>
          </c:cat>
          <c:val>
            <c:numRef>
              <c:f>distance!$B$13:$B$20</c:f>
              <c:numCache>
                <c:formatCode>General</c:formatCode>
                <c:ptCount val="8"/>
                <c:pt idx="0">
                  <c:v>3.176499999999999</c:v>
                </c:pt>
                <c:pt idx="1">
                  <c:v>3.0057</c:v>
                </c:pt>
                <c:pt idx="2">
                  <c:v>2.5991</c:v>
                </c:pt>
                <c:pt idx="3">
                  <c:v>2.9883</c:v>
                </c:pt>
                <c:pt idx="4">
                  <c:v>2.6254</c:v>
                </c:pt>
                <c:pt idx="5">
                  <c:v>2.5525</c:v>
                </c:pt>
                <c:pt idx="6">
                  <c:v>1.2366</c:v>
                </c:pt>
                <c:pt idx="7">
                  <c:v>1.5495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D2B-4515-834A-B4F99F4C4C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15631856"/>
        <c:axId val="-2116228864"/>
      </c:barChart>
      <c:catAx>
        <c:axId val="-2115631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16228864"/>
        <c:crosses val="autoZero"/>
        <c:auto val="1"/>
        <c:lblAlgn val="ctr"/>
        <c:lblOffset val="100"/>
        <c:noMultiLvlLbl val="0"/>
      </c:catAx>
      <c:valAx>
        <c:axId val="-2116228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b="1"/>
                  <a:t>AEmoD</a:t>
                </a:r>
                <a:endParaRPr lang="zh-TW" altLang="en-US" sz="1200" b="1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156318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v>AKL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KL!$O$2:$R$2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KL!$O$9:$R$9</c:f>
              <c:numCache>
                <c:formatCode>General</c:formatCode>
                <c:ptCount val="4"/>
                <c:pt idx="0">
                  <c:v>0.4167</c:v>
                </c:pt>
                <c:pt idx="1">
                  <c:v>0.5586</c:v>
                </c:pt>
                <c:pt idx="2">
                  <c:v>0.4185</c:v>
                </c:pt>
                <c:pt idx="3">
                  <c:v>0.5104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4EE-4E23-9844-65C4DBB196B8}"/>
            </c:ext>
          </c:extLst>
        </c:ser>
        <c:ser>
          <c:idx val="0"/>
          <c:order val="1"/>
          <c:tx>
            <c:v>AED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KL!$U$2:$X$2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KL!$U$9:$X$9</c:f>
              <c:numCache>
                <c:formatCode>General</c:formatCode>
                <c:ptCount val="4"/>
                <c:pt idx="0">
                  <c:v>1.0784</c:v>
                </c:pt>
                <c:pt idx="1">
                  <c:v>1.0814</c:v>
                </c:pt>
                <c:pt idx="2">
                  <c:v>0.9351</c:v>
                </c:pt>
                <c:pt idx="3">
                  <c:v>1.0104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4EE-4E23-9844-65C4DBB196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90432960"/>
        <c:axId val="-2118660864"/>
      </c:barChart>
      <c:catAx>
        <c:axId val="-2090432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18660864"/>
        <c:crosses val="autoZero"/>
        <c:auto val="1"/>
        <c:lblAlgn val="ctr"/>
        <c:lblOffset val="100"/>
        <c:noMultiLvlLbl val="0"/>
      </c:catAx>
      <c:valAx>
        <c:axId val="-2118660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/>
                  <a:t>AKL</a:t>
                </a:r>
                <a:r>
                  <a:rPr lang="zh-CN" altLang="en-US" sz="1400" baseline="0"/>
                  <a:t> </a:t>
                </a:r>
                <a:r>
                  <a:rPr lang="en-US" altLang="zh-CN" sz="1400" baseline="0"/>
                  <a:t>/</a:t>
                </a:r>
                <a:r>
                  <a:rPr lang="zh-CN" altLang="en-US" sz="1400" baseline="0"/>
                  <a:t> </a:t>
                </a:r>
                <a:r>
                  <a:rPr lang="en-US" altLang="zh-CN" sz="1400" baseline="0"/>
                  <a:t>AED</a:t>
                </a:r>
                <a:endParaRPr lang="zh-TW" altLang="en-US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090432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v>AKL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KL!$O$2:$R$2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KL!$O$10:$R$10</c:f>
              <c:numCache>
                <c:formatCode>General</c:formatCode>
                <c:ptCount val="4"/>
                <c:pt idx="0">
                  <c:v>0.4346</c:v>
                </c:pt>
                <c:pt idx="1">
                  <c:v>0.506</c:v>
                </c:pt>
                <c:pt idx="2">
                  <c:v>0.4051</c:v>
                </c:pt>
                <c:pt idx="3">
                  <c:v>0.4549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5C4-4963-BBD4-6A60621F38CD}"/>
            </c:ext>
          </c:extLst>
        </c:ser>
        <c:ser>
          <c:idx val="0"/>
          <c:order val="1"/>
          <c:tx>
            <c:v>AED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KL!$U$2:$X$2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KL!$U$10:$X$10</c:f>
              <c:numCache>
                <c:formatCode>General</c:formatCode>
                <c:ptCount val="4"/>
                <c:pt idx="0">
                  <c:v>0.9571</c:v>
                </c:pt>
                <c:pt idx="1">
                  <c:v>1.2962</c:v>
                </c:pt>
                <c:pt idx="2">
                  <c:v>1.1097</c:v>
                </c:pt>
                <c:pt idx="3">
                  <c:v>1.2255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25C4-4963-BBD4-6A60621F38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15000944"/>
        <c:axId val="-2114529856"/>
      </c:barChart>
      <c:catAx>
        <c:axId val="-2115000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14529856"/>
        <c:crosses val="autoZero"/>
        <c:auto val="1"/>
        <c:lblAlgn val="ctr"/>
        <c:lblOffset val="100"/>
        <c:noMultiLvlLbl val="0"/>
      </c:catAx>
      <c:valAx>
        <c:axId val="-2114529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/>
                  <a:t>AKL</a:t>
                </a:r>
                <a:r>
                  <a:rPr lang="zh-CN" altLang="en-US" sz="1400"/>
                  <a:t> </a:t>
                </a:r>
                <a:r>
                  <a:rPr lang="en-US" altLang="zh-CN" sz="1400"/>
                  <a:t>/</a:t>
                </a:r>
                <a:r>
                  <a:rPr lang="zh-CN" altLang="en-US" sz="1400"/>
                  <a:t> </a:t>
                </a:r>
                <a:r>
                  <a:rPr lang="en-US" altLang="zh-CN" sz="1400"/>
                  <a:t>AED</a:t>
                </a:r>
                <a:endParaRPr lang="zh-TW" altLang="en-US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150009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76475858674667"/>
          <c:y val="0.0652173741296779"/>
          <c:w val="0.888024880015292"/>
          <c:h val="0.6685867146165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'Classifier Performance'!$B$13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'Classifier Performance'!$A$14:$A$22</c:f>
              <c:strCache>
                <c:ptCount val="9"/>
                <c:pt idx="0">
                  <c:v>trust</c:v>
                </c:pt>
                <c:pt idx="1">
                  <c:v>fear</c:v>
                </c:pt>
                <c:pt idx="2">
                  <c:v>sadness</c:v>
                </c:pt>
                <c:pt idx="3">
                  <c:v>surprise</c:v>
                </c:pt>
                <c:pt idx="4">
                  <c:v>anger</c:v>
                </c:pt>
                <c:pt idx="5">
                  <c:v>disgust</c:v>
                </c:pt>
                <c:pt idx="6">
                  <c:v>anticipation</c:v>
                </c:pt>
                <c:pt idx="7">
                  <c:v>joy</c:v>
                </c:pt>
                <c:pt idx="8">
                  <c:v>avg/total</c:v>
                </c:pt>
              </c:strCache>
            </c:strRef>
          </c:cat>
          <c:val>
            <c:numRef>
              <c:f>'Classifier Performance'!$B$14:$B$22</c:f>
              <c:numCache>
                <c:formatCode>General</c:formatCode>
                <c:ptCount val="9"/>
                <c:pt idx="0">
                  <c:v>0.19</c:v>
                </c:pt>
                <c:pt idx="1">
                  <c:v>0.12</c:v>
                </c:pt>
                <c:pt idx="2">
                  <c:v>0.36</c:v>
                </c:pt>
                <c:pt idx="3">
                  <c:v>0.0</c:v>
                </c:pt>
                <c:pt idx="4">
                  <c:v>0.37</c:v>
                </c:pt>
                <c:pt idx="5">
                  <c:v>0.0</c:v>
                </c:pt>
                <c:pt idx="6">
                  <c:v>0.42</c:v>
                </c:pt>
                <c:pt idx="7">
                  <c:v>0.27</c:v>
                </c:pt>
                <c:pt idx="8">
                  <c:v>0.24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53D-4352-8D7C-D36E0CCFD2FA}"/>
            </c:ext>
          </c:extLst>
        </c:ser>
        <c:ser>
          <c:idx val="1"/>
          <c:order val="1"/>
          <c:tx>
            <c:strRef>
              <c:f>'Classifier Performance'!$C$13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'Classifier Performance'!$A$14:$A$22</c:f>
              <c:strCache>
                <c:ptCount val="9"/>
                <c:pt idx="0">
                  <c:v>trust</c:v>
                </c:pt>
                <c:pt idx="1">
                  <c:v>fear</c:v>
                </c:pt>
                <c:pt idx="2">
                  <c:v>sadness</c:v>
                </c:pt>
                <c:pt idx="3">
                  <c:v>surprise</c:v>
                </c:pt>
                <c:pt idx="4">
                  <c:v>anger</c:v>
                </c:pt>
                <c:pt idx="5">
                  <c:v>disgust</c:v>
                </c:pt>
                <c:pt idx="6">
                  <c:v>anticipation</c:v>
                </c:pt>
                <c:pt idx="7">
                  <c:v>joy</c:v>
                </c:pt>
                <c:pt idx="8">
                  <c:v>avg/total</c:v>
                </c:pt>
              </c:strCache>
            </c:strRef>
          </c:cat>
          <c:val>
            <c:numRef>
              <c:f>'Classifier Performance'!$C$14:$C$22</c:f>
              <c:numCache>
                <c:formatCode>General</c:formatCode>
                <c:ptCount val="9"/>
                <c:pt idx="0">
                  <c:v>0.17</c:v>
                </c:pt>
                <c:pt idx="1">
                  <c:v>0.1</c:v>
                </c:pt>
                <c:pt idx="2">
                  <c:v>0.54</c:v>
                </c:pt>
                <c:pt idx="3">
                  <c:v>0.0</c:v>
                </c:pt>
                <c:pt idx="4">
                  <c:v>0.39</c:v>
                </c:pt>
                <c:pt idx="5">
                  <c:v>0.0</c:v>
                </c:pt>
                <c:pt idx="6">
                  <c:v>0.26</c:v>
                </c:pt>
                <c:pt idx="7">
                  <c:v>0.32</c:v>
                </c:pt>
                <c:pt idx="8">
                  <c:v>0.26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253D-4352-8D7C-D36E0CCFD2FA}"/>
            </c:ext>
          </c:extLst>
        </c:ser>
        <c:ser>
          <c:idx val="2"/>
          <c:order val="2"/>
          <c:tx>
            <c:strRef>
              <c:f>'Classifier Performance'!$D$13</c:f>
              <c:strCache>
                <c:ptCount val="1"/>
                <c:pt idx="0">
                  <c:v>F1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'Classifier Performance'!$A$14:$A$22</c:f>
              <c:strCache>
                <c:ptCount val="9"/>
                <c:pt idx="0">
                  <c:v>trust</c:v>
                </c:pt>
                <c:pt idx="1">
                  <c:v>fear</c:v>
                </c:pt>
                <c:pt idx="2">
                  <c:v>sadness</c:v>
                </c:pt>
                <c:pt idx="3">
                  <c:v>surprise</c:v>
                </c:pt>
                <c:pt idx="4">
                  <c:v>anger</c:v>
                </c:pt>
                <c:pt idx="5">
                  <c:v>disgust</c:v>
                </c:pt>
                <c:pt idx="6">
                  <c:v>anticipation</c:v>
                </c:pt>
                <c:pt idx="7">
                  <c:v>joy</c:v>
                </c:pt>
                <c:pt idx="8">
                  <c:v>avg/total</c:v>
                </c:pt>
              </c:strCache>
            </c:strRef>
          </c:cat>
          <c:val>
            <c:numRef>
              <c:f>'Classifier Performance'!$D$14:$D$22</c:f>
              <c:numCache>
                <c:formatCode>General</c:formatCode>
                <c:ptCount val="9"/>
                <c:pt idx="0">
                  <c:v>0.18</c:v>
                </c:pt>
                <c:pt idx="1">
                  <c:v>0.11</c:v>
                </c:pt>
                <c:pt idx="2">
                  <c:v>0.43</c:v>
                </c:pt>
                <c:pt idx="3">
                  <c:v>0.0</c:v>
                </c:pt>
                <c:pt idx="4">
                  <c:v>0.38</c:v>
                </c:pt>
                <c:pt idx="5">
                  <c:v>0.0</c:v>
                </c:pt>
                <c:pt idx="6">
                  <c:v>0.32</c:v>
                </c:pt>
                <c:pt idx="7">
                  <c:v>0.29</c:v>
                </c:pt>
                <c:pt idx="8">
                  <c:v>0.24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253D-4352-8D7C-D36E0CCFD2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16488832"/>
        <c:axId val="-2092025040"/>
      </c:barChart>
      <c:catAx>
        <c:axId val="-2116488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092025040"/>
        <c:crosses val="autoZero"/>
        <c:auto val="1"/>
        <c:lblAlgn val="ctr"/>
        <c:lblOffset val="100"/>
        <c:noMultiLvlLbl val="0"/>
      </c:catAx>
      <c:valAx>
        <c:axId val="-2092025040"/>
        <c:scaling>
          <c:orientation val="minMax"/>
          <c:max val="1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16488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757353410735054"/>
          <c:y val="0.0622511884098732"/>
          <c:w val="0.335155170044902"/>
          <c:h val="0.09493966899121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v>AKL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KL!$O$2:$R$2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KL!$O$5:$R$5</c:f>
              <c:numCache>
                <c:formatCode>General</c:formatCode>
                <c:ptCount val="4"/>
                <c:pt idx="0">
                  <c:v>1.3314</c:v>
                </c:pt>
                <c:pt idx="1">
                  <c:v>1.7245</c:v>
                </c:pt>
                <c:pt idx="2">
                  <c:v>1.4861</c:v>
                </c:pt>
                <c:pt idx="3">
                  <c:v>1.1156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969-4DA5-8908-BC2A45B560FC}"/>
            </c:ext>
          </c:extLst>
        </c:ser>
        <c:ser>
          <c:idx val="0"/>
          <c:order val="1"/>
          <c:tx>
            <c:v>AED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KL!$U$2:$X$2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KL!$U$5:$X$5</c:f>
              <c:numCache>
                <c:formatCode>General</c:formatCode>
                <c:ptCount val="4"/>
                <c:pt idx="0">
                  <c:v>1.2854</c:v>
                </c:pt>
                <c:pt idx="1">
                  <c:v>1.6709</c:v>
                </c:pt>
                <c:pt idx="2">
                  <c:v>1.6089</c:v>
                </c:pt>
                <c:pt idx="3">
                  <c:v>1.2592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6969-4DA5-8908-BC2A45B560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16888176"/>
        <c:axId val="-2116893264"/>
      </c:barChart>
      <c:catAx>
        <c:axId val="-2116888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16893264"/>
        <c:crosses val="autoZero"/>
        <c:auto val="1"/>
        <c:lblAlgn val="ctr"/>
        <c:lblOffset val="100"/>
        <c:noMultiLvlLbl val="0"/>
      </c:catAx>
      <c:valAx>
        <c:axId val="-2116893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/>
                  <a:t>AKL/AED</a:t>
                </a:r>
                <a:endParaRPr lang="zh-TW" altLang="en-US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168881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97622879472764"/>
          <c:y val="0.0601851851851852"/>
          <c:w val="0.868571034870542"/>
          <c:h val="0.830372557596967"/>
        </c:manualLayout>
      </c:layout>
      <c:barChart>
        <c:barDir val="col"/>
        <c:grouping val="clustered"/>
        <c:varyColors val="0"/>
        <c:ser>
          <c:idx val="1"/>
          <c:order val="0"/>
          <c:tx>
            <c:v>EC</c:v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'Classifier Performance'!$B$1:$D$1</c:f>
              <c:strCache>
                <c:ptCount val="3"/>
                <c:pt idx="0">
                  <c:v>precision</c:v>
                </c:pt>
                <c:pt idx="1">
                  <c:v>recall</c:v>
                </c:pt>
                <c:pt idx="2">
                  <c:v>F1</c:v>
                </c:pt>
              </c:strCache>
            </c:strRef>
          </c:cat>
          <c:val>
            <c:numRef>
              <c:f>'Classifier Performance'!$B$7:$D$7</c:f>
              <c:numCache>
                <c:formatCode>General</c:formatCode>
                <c:ptCount val="3"/>
                <c:pt idx="0">
                  <c:v>0.16</c:v>
                </c:pt>
                <c:pt idx="1">
                  <c:v>0.44</c:v>
                </c:pt>
                <c:pt idx="2">
                  <c:v>0.24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881-46BB-BF1C-DD700063A8FF}"/>
            </c:ext>
          </c:extLst>
        </c:ser>
        <c:ser>
          <c:idx val="0"/>
          <c:order val="1"/>
          <c:tx>
            <c:v>NB</c:v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'Classifier Performance'!$B$38:$D$38</c:f>
              <c:strCache>
                <c:ptCount val="3"/>
                <c:pt idx="0">
                  <c:v>precision</c:v>
                </c:pt>
                <c:pt idx="1">
                  <c:v>recall</c:v>
                </c:pt>
                <c:pt idx="2">
                  <c:v>F1</c:v>
                </c:pt>
              </c:strCache>
            </c:strRef>
          </c:cat>
          <c:val>
            <c:numRef>
              <c:f>'Classifier Performance'!$B$44:$D$44</c:f>
              <c:numCache>
                <c:formatCode>General</c:formatCode>
                <c:ptCount val="3"/>
                <c:pt idx="0">
                  <c:v>0.71</c:v>
                </c:pt>
                <c:pt idx="1">
                  <c:v>0.31</c:v>
                </c:pt>
                <c:pt idx="2">
                  <c:v>0.43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2881-46BB-BF1C-DD700063A8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14699040"/>
        <c:axId val="-2095489888"/>
      </c:barChart>
      <c:catAx>
        <c:axId val="-2114699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095489888"/>
        <c:crosses val="autoZero"/>
        <c:auto val="1"/>
        <c:lblAlgn val="ctr"/>
        <c:lblOffset val="100"/>
        <c:noMultiLvlLbl val="0"/>
      </c:catAx>
      <c:valAx>
        <c:axId val="-2095489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146990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3152230971129"/>
          <c:y val="0.0529268737241178"/>
          <c:w val="0.194806430446194"/>
          <c:h val="0.1044805336832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9858552055993"/>
          <c:y val="0.0601851851851852"/>
          <c:w val="0.865303368328959"/>
          <c:h val="0.809884076990376"/>
        </c:manualLayout>
      </c:layout>
      <c:barChart>
        <c:barDir val="col"/>
        <c:grouping val="clustered"/>
        <c:varyColors val="0"/>
        <c:ser>
          <c:idx val="1"/>
          <c:order val="0"/>
          <c:tx>
            <c:v>EC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'Classifier Performance'!$B$1:$D$1</c:f>
              <c:strCache>
                <c:ptCount val="3"/>
                <c:pt idx="0">
                  <c:v>precision</c:v>
                </c:pt>
                <c:pt idx="1">
                  <c:v>recall</c:v>
                </c:pt>
                <c:pt idx="2">
                  <c:v>F1</c:v>
                </c:pt>
              </c:strCache>
            </c:strRef>
          </c:cat>
          <c:val>
            <c:numRef>
              <c:f>'Classifier Performance'!$B$10:$D$10</c:f>
              <c:numCache>
                <c:formatCode>General</c:formatCode>
                <c:ptCount val="3"/>
                <c:pt idx="0">
                  <c:v>0.38</c:v>
                </c:pt>
                <c:pt idx="1">
                  <c:v>0.29</c:v>
                </c:pt>
                <c:pt idx="2">
                  <c:v>0.29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E75-4502-A2FA-2A06AB36CC5E}"/>
            </c:ext>
          </c:extLst>
        </c:ser>
        <c:ser>
          <c:idx val="0"/>
          <c:order val="1"/>
          <c:tx>
            <c:v>NB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'Classifier Performance'!$B$38:$D$38</c:f>
              <c:strCache>
                <c:ptCount val="3"/>
                <c:pt idx="0">
                  <c:v>precision</c:v>
                </c:pt>
                <c:pt idx="1">
                  <c:v>recall</c:v>
                </c:pt>
                <c:pt idx="2">
                  <c:v>F1</c:v>
                </c:pt>
              </c:strCache>
            </c:strRef>
          </c:cat>
          <c:val>
            <c:numRef>
              <c:f>'Classifier Performance'!$B$47:$D$47</c:f>
              <c:numCache>
                <c:formatCode>General</c:formatCode>
                <c:ptCount val="3"/>
                <c:pt idx="0">
                  <c:v>0.47</c:v>
                </c:pt>
                <c:pt idx="1">
                  <c:v>0.35</c:v>
                </c:pt>
                <c:pt idx="2">
                  <c:v>0.32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9E75-4502-A2FA-2A06AB36CC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14698368"/>
        <c:axId val="-2115059664"/>
      </c:barChart>
      <c:catAx>
        <c:axId val="-2114698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15059664"/>
        <c:crosses val="autoZero"/>
        <c:auto val="1"/>
        <c:lblAlgn val="ctr"/>
        <c:lblOffset val="100"/>
        <c:noMultiLvlLbl val="0"/>
      </c:catAx>
      <c:valAx>
        <c:axId val="-2115059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_);[Red]\(#,##0.0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14698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58593832020997"/>
          <c:y val="0.0416976523767862"/>
          <c:w val="0.22725678040245"/>
          <c:h val="0.11570975503062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3369486756463"/>
          <c:y val="0.0600566737114733"/>
          <c:w val="0.80042885046674"/>
          <c:h val="0.8241492577489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KL!$A$42</c:f>
              <c:strCache>
                <c:ptCount val="1"/>
                <c:pt idx="0">
                  <c:v>EC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KL!$B$41:$C$41</c:f>
              <c:strCache>
                <c:ptCount val="2"/>
                <c:pt idx="0">
                  <c:v>AKL</c:v>
                </c:pt>
                <c:pt idx="1">
                  <c:v>AED</c:v>
                </c:pt>
              </c:strCache>
            </c:strRef>
          </c:cat>
          <c:val>
            <c:numRef>
              <c:f>KL!$B$42:$C$42</c:f>
              <c:numCache>
                <c:formatCode>General</c:formatCode>
                <c:ptCount val="2"/>
                <c:pt idx="0">
                  <c:v>0.6692</c:v>
                </c:pt>
                <c:pt idx="1">
                  <c:v>1.2204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199-4479-9B0F-5DCCC2A34FF4}"/>
            </c:ext>
          </c:extLst>
        </c:ser>
        <c:ser>
          <c:idx val="1"/>
          <c:order val="1"/>
          <c:tx>
            <c:strRef>
              <c:f>KL!$A$44</c:f>
              <c:strCache>
                <c:ptCount val="1"/>
                <c:pt idx="0">
                  <c:v>NB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KL!$B$41:$C$41</c:f>
              <c:strCache>
                <c:ptCount val="2"/>
                <c:pt idx="0">
                  <c:v>AKL</c:v>
                </c:pt>
                <c:pt idx="1">
                  <c:v>AED</c:v>
                </c:pt>
              </c:strCache>
            </c:strRef>
          </c:cat>
          <c:val>
            <c:numRef>
              <c:f>KL!$B$44:$C$44</c:f>
              <c:numCache>
                <c:formatCode>General</c:formatCode>
                <c:ptCount val="2"/>
                <c:pt idx="0">
                  <c:v>0.7072</c:v>
                </c:pt>
                <c:pt idx="1">
                  <c:v>1.3229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C199-4479-9B0F-5DCCC2A34F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95479408"/>
        <c:axId val="-2117802832"/>
      </c:barChart>
      <c:catAx>
        <c:axId val="-2095479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17802832"/>
        <c:crosses val="autoZero"/>
        <c:auto val="1"/>
        <c:lblAlgn val="ctr"/>
        <c:lblOffset val="100"/>
        <c:noMultiLvlLbl val="0"/>
      </c:catAx>
      <c:valAx>
        <c:axId val="-2117802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/>
                  <a:t>AKL</a:t>
                </a:r>
                <a:r>
                  <a:rPr lang="zh-CN" altLang="en-US" sz="1400"/>
                  <a:t> </a:t>
                </a:r>
                <a:r>
                  <a:rPr lang="en-US" altLang="zh-CN" sz="1400"/>
                  <a:t>/</a:t>
                </a:r>
                <a:r>
                  <a:rPr lang="zh-CN" altLang="en-US" sz="1400"/>
                  <a:t> </a:t>
                </a:r>
                <a:r>
                  <a:rPr lang="en-US" altLang="zh-CN" sz="1400"/>
                  <a:t>AED</a:t>
                </a:r>
                <a:endParaRPr lang="zh-TW" altLang="en-US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095479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91154646662123"/>
          <c:y val="0.0668426049536752"/>
          <c:w val="0.227826646002556"/>
          <c:h val="0.11546268374395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KL!$B$57</c:f>
              <c:strCache>
                <c:ptCount val="1"/>
                <c:pt idx="0">
                  <c:v>AKL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KL!$A$58:$A$65</c:f>
              <c:strCache>
                <c:ptCount val="8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  <c:pt idx="4">
                  <c:v>KM 8</c:v>
                </c:pt>
                <c:pt idx="5">
                  <c:v>KM 14</c:v>
                </c:pt>
                <c:pt idx="6">
                  <c:v>LDA 8</c:v>
                </c:pt>
                <c:pt idx="7">
                  <c:v>LDA 14</c:v>
                </c:pt>
              </c:strCache>
            </c:strRef>
          </c:cat>
          <c:val>
            <c:numRef>
              <c:f>KL!$B$58:$B$65</c:f>
              <c:numCache>
                <c:formatCode>General</c:formatCode>
                <c:ptCount val="8"/>
                <c:pt idx="0">
                  <c:v>0.6692</c:v>
                </c:pt>
                <c:pt idx="1">
                  <c:v>0.7535</c:v>
                </c:pt>
                <c:pt idx="2">
                  <c:v>0.7072</c:v>
                </c:pt>
                <c:pt idx="3">
                  <c:v>0.7796</c:v>
                </c:pt>
                <c:pt idx="4">
                  <c:v>1.1503</c:v>
                </c:pt>
                <c:pt idx="5">
                  <c:v>0.745</c:v>
                </c:pt>
                <c:pt idx="6">
                  <c:v>0.734</c:v>
                </c:pt>
                <c:pt idx="7">
                  <c:v>1.2803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385-4647-BD4F-5C40C1883A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17046608"/>
        <c:axId val="-2097125648"/>
      </c:barChart>
      <c:catAx>
        <c:axId val="-2117046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097125648"/>
        <c:crosses val="autoZero"/>
        <c:auto val="1"/>
        <c:lblAlgn val="ctr"/>
        <c:lblOffset val="100"/>
        <c:noMultiLvlLbl val="0"/>
      </c:catAx>
      <c:valAx>
        <c:axId val="-2097125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_);[Red]\(#,##0.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17046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KL!$C$57</c:f>
              <c:strCache>
                <c:ptCount val="1"/>
                <c:pt idx="0">
                  <c:v>AED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KL!$A$58:$A$65</c:f>
              <c:strCache>
                <c:ptCount val="8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  <c:pt idx="4">
                  <c:v>KM 8</c:v>
                </c:pt>
                <c:pt idx="5">
                  <c:v>KM 14</c:v>
                </c:pt>
                <c:pt idx="6">
                  <c:v>LDA 8</c:v>
                </c:pt>
                <c:pt idx="7">
                  <c:v>LDA 14</c:v>
                </c:pt>
              </c:strCache>
            </c:strRef>
          </c:cat>
          <c:val>
            <c:numRef>
              <c:f>KL!$C$58:$C$65</c:f>
              <c:numCache>
                <c:formatCode>General</c:formatCode>
                <c:ptCount val="8"/>
                <c:pt idx="0">
                  <c:v>1.2204</c:v>
                </c:pt>
                <c:pt idx="1">
                  <c:v>1.3669</c:v>
                </c:pt>
                <c:pt idx="2">
                  <c:v>1.3229</c:v>
                </c:pt>
                <c:pt idx="3">
                  <c:v>1.3875</c:v>
                </c:pt>
                <c:pt idx="4">
                  <c:v>1.894</c:v>
                </c:pt>
                <c:pt idx="5">
                  <c:v>1.7706</c:v>
                </c:pt>
                <c:pt idx="6">
                  <c:v>1.757</c:v>
                </c:pt>
                <c:pt idx="7">
                  <c:v>1.9282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D94-45E9-904E-44F12D48B9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24231952"/>
        <c:axId val="-2124228640"/>
      </c:barChart>
      <c:catAx>
        <c:axId val="-2124231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24228640"/>
        <c:crosses val="autoZero"/>
        <c:auto val="1"/>
        <c:lblAlgn val="ctr"/>
        <c:lblOffset val="100"/>
        <c:noMultiLvlLbl val="0"/>
      </c:catAx>
      <c:valAx>
        <c:axId val="-2124228640"/>
        <c:scaling>
          <c:orientation val="minMax"/>
          <c:max val="2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_);[Red]\(#,##0.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24231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v>AKL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KL!$O$2:$R$2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KL!$O$3:$R$3</c:f>
              <c:numCache>
                <c:formatCode>General</c:formatCode>
                <c:ptCount val="4"/>
                <c:pt idx="0">
                  <c:v>0.7611</c:v>
                </c:pt>
                <c:pt idx="1">
                  <c:v>0.9485</c:v>
                </c:pt>
                <c:pt idx="2">
                  <c:v>0.9402</c:v>
                </c:pt>
                <c:pt idx="3">
                  <c:v>0.7925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893-4432-84D3-94CE77573B37}"/>
            </c:ext>
          </c:extLst>
        </c:ser>
        <c:ser>
          <c:idx val="0"/>
          <c:order val="1"/>
          <c:tx>
            <c:v>AED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KL!$U$2:$X$2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KL!$U$3:$X$3</c:f>
              <c:numCache>
                <c:formatCode>General</c:formatCode>
                <c:ptCount val="4"/>
                <c:pt idx="0">
                  <c:v>1.0183</c:v>
                </c:pt>
                <c:pt idx="1">
                  <c:v>1.037</c:v>
                </c:pt>
                <c:pt idx="2">
                  <c:v>1.0248</c:v>
                </c:pt>
                <c:pt idx="3">
                  <c:v>1.1808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893-4432-84D3-94CE77573B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95344736"/>
        <c:axId val="-2115594752"/>
      </c:barChart>
      <c:catAx>
        <c:axId val="-2095344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15594752"/>
        <c:crosses val="autoZero"/>
        <c:auto val="1"/>
        <c:lblAlgn val="ctr"/>
        <c:lblOffset val="100"/>
        <c:noMultiLvlLbl val="0"/>
      </c:catAx>
      <c:valAx>
        <c:axId val="-2115594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/>
                  <a:t>AKL/AED</a:t>
                </a:r>
                <a:endParaRPr lang="zh-TW" altLang="en-US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095344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v>AKL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KL!$O$2:$R$2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KL!$O$4:$R$4</c:f>
              <c:numCache>
                <c:formatCode>General</c:formatCode>
                <c:ptCount val="4"/>
                <c:pt idx="0">
                  <c:v>0.9165</c:v>
                </c:pt>
                <c:pt idx="1">
                  <c:v>1.686</c:v>
                </c:pt>
                <c:pt idx="2">
                  <c:v>1.74</c:v>
                </c:pt>
                <c:pt idx="3">
                  <c:v>1.6089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44C-43FB-9E10-92FE8E4476CB}"/>
            </c:ext>
          </c:extLst>
        </c:ser>
        <c:ser>
          <c:idx val="0"/>
          <c:order val="1"/>
          <c:tx>
            <c:v>AED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KL!$U$2:$X$2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KL!$U$4:$X$4</c:f>
              <c:numCache>
                <c:formatCode>General</c:formatCode>
                <c:ptCount val="4"/>
                <c:pt idx="0">
                  <c:v>1.1956</c:v>
                </c:pt>
                <c:pt idx="1">
                  <c:v>1.6668</c:v>
                </c:pt>
                <c:pt idx="2">
                  <c:v>1.7845</c:v>
                </c:pt>
                <c:pt idx="3">
                  <c:v>1.7679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744C-43FB-9E10-92FE8E4476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91252576"/>
        <c:axId val="-2114238512"/>
      </c:barChart>
      <c:catAx>
        <c:axId val="-2091252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14238512"/>
        <c:crosses val="autoZero"/>
        <c:auto val="1"/>
        <c:lblAlgn val="ctr"/>
        <c:lblOffset val="100"/>
        <c:noMultiLvlLbl val="0"/>
      </c:catAx>
      <c:valAx>
        <c:axId val="-2114238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/>
                  <a:t>AKL/AED</a:t>
                </a:r>
                <a:endParaRPr lang="zh-TW" altLang="en-US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09125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v>AKL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KL!$O$2:$R$2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KL!$O$5:$R$5</c:f>
              <c:numCache>
                <c:formatCode>General</c:formatCode>
                <c:ptCount val="4"/>
                <c:pt idx="0">
                  <c:v>1.3314</c:v>
                </c:pt>
                <c:pt idx="1">
                  <c:v>1.7245</c:v>
                </c:pt>
                <c:pt idx="2">
                  <c:v>1.4861</c:v>
                </c:pt>
                <c:pt idx="3">
                  <c:v>1.1156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B-4941-87F2-2D02899CB517}"/>
            </c:ext>
          </c:extLst>
        </c:ser>
        <c:ser>
          <c:idx val="0"/>
          <c:order val="1"/>
          <c:tx>
            <c:v>AED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KL!$U$2:$X$2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KL!$U$5:$X$5</c:f>
              <c:numCache>
                <c:formatCode>General</c:formatCode>
                <c:ptCount val="4"/>
                <c:pt idx="0">
                  <c:v>1.2854</c:v>
                </c:pt>
                <c:pt idx="1">
                  <c:v>1.6709</c:v>
                </c:pt>
                <c:pt idx="2">
                  <c:v>1.6089</c:v>
                </c:pt>
                <c:pt idx="3">
                  <c:v>1.2592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399B-4941-87F2-2D02899CB5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90057248"/>
        <c:axId val="-2118141232"/>
      </c:barChart>
      <c:catAx>
        <c:axId val="-2090057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18141232"/>
        <c:crosses val="autoZero"/>
        <c:auto val="1"/>
        <c:lblAlgn val="ctr"/>
        <c:lblOffset val="100"/>
        <c:noMultiLvlLbl val="0"/>
      </c:catAx>
      <c:valAx>
        <c:axId val="-2118141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/>
                  <a:t>AKL/AED</a:t>
                </a:r>
                <a:endParaRPr lang="zh-TW" altLang="en-US" sz="140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090057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v>AKL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KL!$O$2:$R$2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KL!$O$6:$R$6</c:f>
              <c:numCache>
                <c:formatCode>General</c:formatCode>
                <c:ptCount val="4"/>
                <c:pt idx="0">
                  <c:v>0.8926</c:v>
                </c:pt>
                <c:pt idx="1">
                  <c:v>1.1654</c:v>
                </c:pt>
                <c:pt idx="2">
                  <c:v>1.0852</c:v>
                </c:pt>
                <c:pt idx="3">
                  <c:v>1.3335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71B-43D3-A866-89FBE03A6F28}"/>
            </c:ext>
          </c:extLst>
        </c:ser>
        <c:ser>
          <c:idx val="0"/>
          <c:order val="1"/>
          <c:tx>
            <c:v>AED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KL!$U$2:$X$2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KL!$U$6:$X$6</c:f>
              <c:numCache>
                <c:formatCode>General</c:formatCode>
                <c:ptCount val="4"/>
                <c:pt idx="0">
                  <c:v>1.1905</c:v>
                </c:pt>
                <c:pt idx="1">
                  <c:v>1.4016</c:v>
                </c:pt>
                <c:pt idx="2">
                  <c:v>1.2293</c:v>
                </c:pt>
                <c:pt idx="3">
                  <c:v>1.3469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71B-43D3-A866-89FBE03A6F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21086480"/>
        <c:axId val="-2120383008"/>
      </c:barChart>
      <c:catAx>
        <c:axId val="-2121086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20383008"/>
        <c:crosses val="autoZero"/>
        <c:auto val="1"/>
        <c:lblAlgn val="ctr"/>
        <c:lblOffset val="100"/>
        <c:noMultiLvlLbl val="0"/>
      </c:catAx>
      <c:valAx>
        <c:axId val="-2120383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/>
                  <a:t>AKL</a:t>
                </a:r>
                <a:r>
                  <a:rPr lang="zh-CN" altLang="en-US" sz="1400"/>
                  <a:t> </a:t>
                </a:r>
                <a:r>
                  <a:rPr lang="en-US" altLang="zh-CN" sz="1400"/>
                  <a:t>/</a:t>
                </a:r>
                <a:r>
                  <a:rPr lang="zh-CN" altLang="en-US" sz="1400"/>
                  <a:t> </a:t>
                </a:r>
                <a:r>
                  <a:rPr lang="en-US" altLang="zh-CN" sz="1400"/>
                  <a:t>AED</a:t>
                </a:r>
                <a:endParaRPr lang="zh-TW" altLang="en-US" sz="140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21086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v>AKL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KL!$O$2:$R$2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KL!$O$7:$R$7</c:f>
              <c:numCache>
                <c:formatCode>General</c:formatCode>
                <c:ptCount val="4"/>
                <c:pt idx="0">
                  <c:v>0.951</c:v>
                </c:pt>
                <c:pt idx="1">
                  <c:v>0.9298</c:v>
                </c:pt>
                <c:pt idx="2">
                  <c:v>0.8893</c:v>
                </c:pt>
                <c:pt idx="3">
                  <c:v>1.1284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F19-4303-9CFE-B3B8A084A272}"/>
            </c:ext>
          </c:extLst>
        </c:ser>
        <c:ser>
          <c:idx val="0"/>
          <c:order val="1"/>
          <c:tx>
            <c:v>AED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KL!$U$2:$X$2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KL!$U$7:$X$7</c:f>
              <c:numCache>
                <c:formatCode>General</c:formatCode>
                <c:ptCount val="4"/>
                <c:pt idx="0">
                  <c:v>1.559</c:v>
                </c:pt>
                <c:pt idx="1">
                  <c:v>1.5163</c:v>
                </c:pt>
                <c:pt idx="2">
                  <c:v>1.6514</c:v>
                </c:pt>
                <c:pt idx="3">
                  <c:v>1.6952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F19-4303-9CFE-B3B8A084A2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96885792"/>
        <c:axId val="-2096882864"/>
      </c:barChart>
      <c:catAx>
        <c:axId val="-2096885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096882864"/>
        <c:crosses val="autoZero"/>
        <c:auto val="1"/>
        <c:lblAlgn val="ctr"/>
        <c:lblOffset val="100"/>
        <c:noMultiLvlLbl val="0"/>
      </c:catAx>
      <c:valAx>
        <c:axId val="-2096882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/>
                  <a:t>AKL</a:t>
                </a:r>
                <a:r>
                  <a:rPr lang="zh-CN" altLang="en-US" sz="1400"/>
                  <a:t> </a:t>
                </a:r>
                <a:r>
                  <a:rPr lang="en-US" altLang="zh-CN" sz="1400"/>
                  <a:t>/</a:t>
                </a:r>
                <a:r>
                  <a:rPr lang="zh-CN" altLang="en-US" sz="1400"/>
                  <a:t> </a:t>
                </a:r>
                <a:r>
                  <a:rPr lang="en-US" altLang="zh-CN" sz="1400"/>
                  <a:t>AED</a:t>
                </a:r>
                <a:endParaRPr lang="zh-TW" altLang="en-US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096885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v>AKL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KL!$O$2:$R$2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KL!$O$8:$R$8</c:f>
              <c:numCache>
                <c:formatCode>General</c:formatCode>
                <c:ptCount val="4"/>
                <c:pt idx="0">
                  <c:v>0.7678</c:v>
                </c:pt>
                <c:pt idx="1">
                  <c:v>0.6721</c:v>
                </c:pt>
                <c:pt idx="2">
                  <c:v>0.6147</c:v>
                </c:pt>
                <c:pt idx="3">
                  <c:v>0.8882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381-4368-85A8-B347C7D2D563}"/>
            </c:ext>
          </c:extLst>
        </c:ser>
        <c:ser>
          <c:idx val="0"/>
          <c:order val="1"/>
          <c:tx>
            <c:v>AED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KL!$U$2:$X$2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KL!$U$8:$X$8</c:f>
              <c:numCache>
                <c:formatCode>General</c:formatCode>
                <c:ptCount val="4"/>
                <c:pt idx="0">
                  <c:v>1.3243</c:v>
                </c:pt>
                <c:pt idx="1">
                  <c:v>1.31</c:v>
                </c:pt>
                <c:pt idx="2">
                  <c:v>1.1809</c:v>
                </c:pt>
                <c:pt idx="3">
                  <c:v>1.401699999999999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381-4368-85A8-B347C7D2D5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96542080"/>
        <c:axId val="-2096857408"/>
      </c:barChart>
      <c:catAx>
        <c:axId val="-2096542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096857408"/>
        <c:crosses val="autoZero"/>
        <c:auto val="1"/>
        <c:lblAlgn val="ctr"/>
        <c:lblOffset val="100"/>
        <c:noMultiLvlLbl val="0"/>
      </c:catAx>
      <c:valAx>
        <c:axId val="-2096857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AKL</a:t>
                </a:r>
                <a:r>
                  <a:rPr lang="zh-CN" sz="1400"/>
                  <a:t> </a:t>
                </a:r>
                <a:r>
                  <a:rPr lang="en-US" sz="1400"/>
                  <a:t>/</a:t>
                </a:r>
                <a:r>
                  <a:rPr lang="zh-CN" sz="1400"/>
                  <a:t> </a:t>
                </a:r>
                <a:r>
                  <a:rPr lang="en-US" sz="1400"/>
                  <a:t>AED</a:t>
                </a:r>
                <a:endParaRPr lang="zh-TW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09654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9D61FF-F7A5-4830-A008-8416494A6C07}" type="datetimeFigureOut">
              <a:rPr lang="en-US" smtClean="0"/>
              <a:t>5/15/17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575CF5-43B0-40C7-BED1-D18A28E10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17/5/15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Good</a:t>
            </a:r>
            <a:r>
              <a:rPr kumimoji="1" lang="zh-CN" altLang="en-US"/>
              <a:t> </a:t>
            </a:r>
            <a:r>
              <a:rPr kumimoji="1" lang="en-US" altLang="zh-CN"/>
              <a:t>afternoon</a:t>
            </a:r>
            <a:endParaRPr kumimoji="1" lang="zh-CN" altLang="en-US"/>
          </a:p>
          <a:p>
            <a:r>
              <a:rPr kumimoji="1" lang="en-US" altLang="zh-CN"/>
              <a:t>Thank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you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for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attending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my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oral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defense</a:t>
            </a:r>
            <a:endParaRPr kumimoji="1" lang="zh-CN" altLang="en-US" baseline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aseline="0"/>
              <a:t>My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oral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defense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topic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is</a:t>
            </a:r>
            <a:r>
              <a:rPr kumimoji="1" lang="zh-CN" altLang="en-US" baseline="0"/>
              <a:t> </a:t>
            </a:r>
            <a:r>
              <a:rPr lang="en-US" altLang="zh-CN" sz="1200" b="0">
                <a:latin typeface="Cambria" charset="0"/>
                <a:ea typeface="Cambria" charset="0"/>
                <a:cs typeface="Cambria" charset="0"/>
              </a:rPr>
              <a:t>Quantified</a:t>
            </a:r>
            <a:r>
              <a:rPr lang="zh-CN" altLang="en-US" sz="1200" b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1200" b="0">
                <a:latin typeface="Cambria" charset="0"/>
                <a:ea typeface="Cambria" charset="0"/>
                <a:cs typeface="Cambria" charset="0"/>
              </a:rPr>
              <a:t>Emotion</a:t>
            </a:r>
            <a:r>
              <a:rPr lang="zh-CN" altLang="en-US" sz="1200" b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1200" b="0">
                <a:latin typeface="Cambria" charset="0"/>
                <a:ea typeface="Cambria" charset="0"/>
                <a:cs typeface="Cambria" charset="0"/>
              </a:rPr>
              <a:t>Prediction</a:t>
            </a:r>
            <a:r>
              <a:rPr lang="zh-CN" altLang="en-US" sz="1200" b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1200" b="0">
                <a:latin typeface="Cambria" charset="0"/>
                <a:ea typeface="Cambria" charset="0"/>
                <a:cs typeface="Cambria" charset="0"/>
              </a:rPr>
              <a:t>of</a:t>
            </a:r>
            <a:r>
              <a:rPr lang="zh-CN" altLang="en-US" sz="1200" b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1200" b="0">
                <a:latin typeface="Cambria" charset="0"/>
                <a:ea typeface="Cambria" charset="0"/>
                <a:cs typeface="Cambria" charset="0"/>
              </a:rPr>
              <a:t>Texts</a:t>
            </a:r>
            <a:r>
              <a:rPr lang="zh-CN" altLang="en-US" sz="1200" b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1200" b="0">
                <a:latin typeface="Cambria" charset="0"/>
                <a:ea typeface="Cambria" charset="0"/>
                <a:cs typeface="Cambria" charset="0"/>
              </a:rPr>
              <a:t>in</a:t>
            </a:r>
            <a:r>
              <a:rPr lang="zh-CN" altLang="en-US" sz="1200" b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1200" b="0">
                <a:latin typeface="Cambria" charset="0"/>
                <a:ea typeface="Cambria" charset="0"/>
                <a:cs typeface="Cambria" charset="0"/>
              </a:rPr>
              <a:t>Valence</a:t>
            </a:r>
            <a:r>
              <a:rPr lang="zh-CN" altLang="en-US" sz="1200" b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1200" b="0">
                <a:latin typeface="Cambria" charset="0"/>
                <a:ea typeface="Cambria" charset="0"/>
                <a:cs typeface="Cambria" charset="0"/>
              </a:rPr>
              <a:t>and</a:t>
            </a:r>
            <a:r>
              <a:rPr lang="zh-CN" altLang="en-US" sz="1200" b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1200" b="0">
                <a:latin typeface="Cambria" charset="0"/>
                <a:ea typeface="Cambria" charset="0"/>
                <a:cs typeface="Cambria" charset="0"/>
              </a:rPr>
              <a:t>Arousal</a:t>
            </a:r>
            <a:r>
              <a:rPr lang="zh-CN" altLang="en-US" sz="1200" b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1200" b="0">
                <a:latin typeface="Cambria" charset="0"/>
                <a:ea typeface="Cambria" charset="0"/>
                <a:cs typeface="Cambria" charset="0"/>
              </a:rPr>
              <a:t>Space</a:t>
            </a:r>
            <a:r>
              <a:rPr lang="zh-CN" altLang="en-US" sz="1200" b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1200" b="0">
                <a:latin typeface="Cambria" charset="0"/>
                <a:ea typeface="Cambria" charset="0"/>
                <a:cs typeface="Cambria" charset="0"/>
              </a:rPr>
              <a:t>from</a:t>
            </a:r>
            <a:r>
              <a:rPr lang="zh-CN" altLang="en-US" sz="1200" b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1200" b="0">
                <a:latin typeface="Cambria" charset="0"/>
                <a:ea typeface="Cambria" charset="0"/>
                <a:cs typeface="Cambria" charset="0"/>
              </a:rPr>
              <a:t>Microblog</a:t>
            </a:r>
            <a:r>
              <a:rPr lang="zh-CN" altLang="en-US" sz="1200" b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1200" b="0">
                <a:latin typeface="Cambria" charset="0"/>
                <a:ea typeface="Cambria" charset="0"/>
                <a:cs typeface="Cambria" charset="0"/>
              </a:rPr>
              <a:t>Data</a:t>
            </a:r>
            <a:endParaRPr lang="en-US" altLang="zh-TW" sz="1200" b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4887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However,</a:t>
            </a:r>
            <a:r>
              <a:rPr kumimoji="1" lang="zh-CN" altLang="en-US"/>
              <a:t> </a:t>
            </a:r>
            <a:r>
              <a:rPr kumimoji="1" lang="en-US" altLang="zh-CN"/>
              <a:t>it</a:t>
            </a:r>
            <a:r>
              <a:rPr kumimoji="1" lang="zh-CN" altLang="en-US"/>
              <a:t> </a:t>
            </a:r>
            <a:r>
              <a:rPr kumimoji="1" lang="en-US" altLang="zh-CN"/>
              <a:t>is</a:t>
            </a:r>
            <a:r>
              <a:rPr kumimoji="1" lang="zh-CN" altLang="en-US"/>
              <a:t> </a:t>
            </a:r>
            <a:r>
              <a:rPr kumimoji="1" lang="en-US" altLang="zh-CN"/>
              <a:t>not</a:t>
            </a:r>
            <a:r>
              <a:rPr kumimoji="1" lang="zh-CN" altLang="en-US"/>
              <a:t> </a:t>
            </a:r>
            <a:r>
              <a:rPr kumimoji="1" lang="en-US" altLang="zh-CN"/>
              <a:t>friendly</a:t>
            </a:r>
            <a:r>
              <a:rPr kumimoji="1" lang="zh-CN" altLang="en-US"/>
              <a:t> </a:t>
            </a:r>
            <a:r>
              <a:rPr kumimoji="1" lang="en-US" altLang="zh-CN"/>
              <a:t>to</a:t>
            </a:r>
            <a:r>
              <a:rPr kumimoji="1" lang="zh-CN" altLang="en-US"/>
              <a:t> </a:t>
            </a:r>
            <a:r>
              <a:rPr kumimoji="1" lang="en-US" altLang="zh-CN"/>
              <a:t>let</a:t>
            </a:r>
            <a:r>
              <a:rPr kumimoji="1" lang="zh-CN" altLang="en-US"/>
              <a:t> </a:t>
            </a:r>
            <a:r>
              <a:rPr kumimoji="1" lang="en-US" altLang="zh-CN"/>
              <a:t>annotators</a:t>
            </a:r>
            <a:r>
              <a:rPr kumimoji="1" lang="zh-CN" altLang="en-US"/>
              <a:t> </a:t>
            </a:r>
            <a:r>
              <a:rPr kumimoji="1" lang="en-US" altLang="zh-CN"/>
              <a:t>to</a:t>
            </a:r>
            <a:r>
              <a:rPr kumimoji="1" lang="zh-CN" altLang="en-US"/>
              <a:t> </a:t>
            </a:r>
            <a:r>
              <a:rPr kumimoji="1" lang="en-US" altLang="zh-CN"/>
              <a:t>label</a:t>
            </a:r>
            <a:r>
              <a:rPr kumimoji="1" lang="zh-CN" altLang="en-US"/>
              <a:t> </a:t>
            </a:r>
            <a:r>
              <a:rPr kumimoji="1" lang="en-US" altLang="zh-CN"/>
              <a:t>so</a:t>
            </a:r>
            <a:r>
              <a:rPr kumimoji="1" lang="zh-CN" altLang="en-US"/>
              <a:t> </a:t>
            </a:r>
            <a:r>
              <a:rPr kumimoji="1" lang="en-US" altLang="zh-CN"/>
              <a:t>many</a:t>
            </a:r>
            <a:r>
              <a:rPr kumimoji="1" lang="zh-CN" altLang="en-US"/>
              <a:t> </a:t>
            </a:r>
            <a:r>
              <a:rPr kumimoji="1" lang="en-US" altLang="zh-CN"/>
              <a:t>emotions.</a:t>
            </a:r>
            <a:r>
              <a:rPr kumimoji="1" lang="zh-CN" altLang="en-US"/>
              <a:t> </a:t>
            </a:r>
          </a:p>
          <a:p>
            <a:r>
              <a:rPr kumimoji="1" lang="en-US" altLang="zh-CN"/>
              <a:t>Besides,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relationship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among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not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clear.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For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example,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what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if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six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emotions’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weights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are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equal.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What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does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mean?</a:t>
            </a:r>
            <a:endParaRPr kumimoji="1" lang="zh-CN" altLang="en-US" baseline="0"/>
          </a:p>
          <a:p>
            <a:r>
              <a:rPr kumimoji="1" lang="en-US" altLang="zh-CN" baseline="0"/>
              <a:t>We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don’t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have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other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dimensions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to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explain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this.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So,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more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fine-grained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alternative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of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representative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was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proposed.</a:t>
            </a:r>
            <a:endParaRPr kumimoji="1" lang="zh-CN" altLang="en-US" baseline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aseline="0"/>
              <a:t>If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we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define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valence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and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arousal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space,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we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can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achieve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much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more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information.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It</a:t>
            </a:r>
            <a:r>
              <a:rPr kumimoji="1" lang="zh-CN" altLang="en-US" baseline="0"/>
              <a:t> </a:t>
            </a:r>
            <a:r>
              <a:rPr kumimoji="1" lang="en-US" altLang="zh-CN" kern="0" baseline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ntuitively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displays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relationship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among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naturally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combines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different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emotions.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kumimoji="1" lang="zh-CN" altLang="en-US" baseline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79123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60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defined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VA-space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denoted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(</a:t>
            </a:r>
            <a:r>
              <a:rPr kumimoji="1" lang="en-US" altLang="zh-CN" sz="1600" baseline="0" err="1"/>
              <a:t>v,a</a:t>
            </a:r>
            <a:r>
              <a:rPr kumimoji="1" lang="en-US" altLang="zh-CN" sz="1600" baseline="0"/>
              <a:t>),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like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coordinate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representation</a:t>
            </a:r>
          </a:p>
          <a:p>
            <a:endParaRPr kumimoji="1" lang="en-US" altLang="zh-TW" sz="1600" baseline="0"/>
          </a:p>
          <a:p>
            <a:r>
              <a:rPr kumimoji="1" lang="en-US" altLang="zh-TW" sz="1600" baseline="0"/>
              <a:t>If we define emotion in VA space, how do we detect emotions of a </a:t>
            </a:r>
            <a:r>
              <a:rPr kumimoji="1" lang="en-US" altLang="zh-TW" sz="1600" baseline="0" err="1"/>
              <a:t>giventext</a:t>
            </a:r>
            <a:endParaRPr kumimoji="1" lang="zh-TW" altLang="en-US" sz="160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3950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But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VA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model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does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not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have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this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kind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of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problems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because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this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model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measures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numerically.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8636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To avoid the biasness,</a:t>
            </a:r>
            <a:r>
              <a:rPr kumimoji="1" lang="en-US" altLang="zh-CN" baseline="0"/>
              <a:t> we can asked annotators to rate the VA values of the whole text, then average the ratings as the emotion as the text. It is more reasonable than the word-level averaging.</a:t>
            </a:r>
          </a:p>
          <a:p>
            <a:endParaRPr kumimoji="1" lang="en-US" altLang="zh-TW" baseline="0"/>
          </a:p>
          <a:p>
            <a:r>
              <a:rPr kumimoji="1" lang="en-US" altLang="zh-TW" baseline="0"/>
              <a:t>However, it still has some drawbacks.</a:t>
            </a:r>
          </a:p>
          <a:p>
            <a:endParaRPr kumimoji="1" lang="en-US" altLang="zh-TW" baseline="0"/>
          </a:p>
          <a:p>
            <a:r>
              <a:rPr kumimoji="1" lang="en-US" altLang="zh-TW" baseline="0"/>
              <a:t>It only provides</a:t>
            </a:r>
            <a:r>
              <a:rPr kumimoji="1" lang="zh-CN" altLang="en-US" baseline="0"/>
              <a:t> 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location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of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text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VA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space.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also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influenced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by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outliers.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And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we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can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see,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possible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are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not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used.</a:t>
            </a:r>
            <a:endParaRPr kumimoji="1" lang="zh-CN" altLang="en-US" baseline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74904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To avoid the biasness,</a:t>
            </a:r>
            <a:r>
              <a:rPr kumimoji="1" lang="en-US" altLang="zh-CN" baseline="0"/>
              <a:t> we can asked annotators to rate the VA values of the whole text, then average the ratings as the emotion as the text. It is more reasonable than the word-level averaging.</a:t>
            </a:r>
          </a:p>
          <a:p>
            <a:endParaRPr kumimoji="1" lang="en-US" altLang="zh-TW" baseline="0"/>
          </a:p>
          <a:p>
            <a:r>
              <a:rPr kumimoji="1" lang="en-US" altLang="zh-TW" baseline="0"/>
              <a:t>However, it still has some drawbacks.</a:t>
            </a:r>
          </a:p>
          <a:p>
            <a:endParaRPr kumimoji="1" lang="en-US" altLang="zh-TW" baseline="0"/>
          </a:p>
          <a:p>
            <a:r>
              <a:rPr kumimoji="1" lang="en-US" altLang="zh-TW" baseline="0"/>
              <a:t>It only provides</a:t>
            </a:r>
            <a:r>
              <a:rPr kumimoji="1" lang="zh-CN" altLang="en-US" baseline="0"/>
              <a:t> 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location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of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text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VA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space.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also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influenced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by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outliers.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And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we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can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see,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possible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are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not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used.</a:t>
            </a:r>
            <a:endParaRPr kumimoji="1" lang="zh-CN" altLang="en-US" baseline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00468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定義</a:t>
            </a:r>
            <a:r>
              <a:rPr kumimoji="1" lang="en-US" altLang="zh-CN"/>
              <a:t>final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61887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600"/>
              <a:t>We</a:t>
            </a:r>
            <a:r>
              <a:rPr kumimoji="1" lang="zh-CN" altLang="en-US" sz="1600"/>
              <a:t> </a:t>
            </a:r>
            <a:r>
              <a:rPr kumimoji="1" lang="en-US" altLang="zh-CN" sz="1600"/>
              <a:t>can</a:t>
            </a:r>
            <a:r>
              <a:rPr kumimoji="1" lang="zh-CN" altLang="en-US" sz="1600"/>
              <a:t> </a:t>
            </a:r>
            <a:r>
              <a:rPr kumimoji="1" lang="en-US" altLang="zh-CN" sz="1600"/>
              <a:t>see</a:t>
            </a:r>
            <a:r>
              <a:rPr kumimoji="1" lang="zh-CN" altLang="en-US" sz="1600"/>
              <a:t> </a:t>
            </a:r>
            <a:r>
              <a:rPr kumimoji="1" lang="en-US" altLang="zh-CN" sz="1600"/>
              <a:t>from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above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examples,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most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work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follow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or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imply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following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assumptions.</a:t>
            </a:r>
            <a:endParaRPr kumimoji="1" lang="zh-CN" altLang="en-US" sz="1600" baseline="0"/>
          </a:p>
          <a:p>
            <a:r>
              <a:rPr kumimoji="1" lang="en-US" altLang="zh-CN" sz="1600" baseline="0"/>
              <a:t>First,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different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users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have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different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perception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towards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same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text,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but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lead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certain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distribution</a:t>
            </a:r>
            <a:endParaRPr kumimoji="1" lang="zh-CN" altLang="en-US" sz="1600" baseline="0"/>
          </a:p>
          <a:p>
            <a:r>
              <a:rPr kumimoji="1" lang="en-US" altLang="zh-CN" sz="1600" baseline="0"/>
              <a:t>Second,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text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consists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multi-emotions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rather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than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single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</a:t>
            </a:r>
            <a:endParaRPr kumimoji="1" lang="zh-TW" altLang="en-US" sz="160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3307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600" baseline="0" dirty="0" smtClean="0"/>
              <a:t>Actually,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most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of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</a:t>
            </a:r>
            <a:r>
              <a:rPr kumimoji="1" lang="zh-CN" altLang="en-US" sz="1600" baseline="0" dirty="0" smtClean="0"/>
              <a:t>  </a:t>
            </a:r>
            <a:r>
              <a:rPr kumimoji="1" lang="en-US" altLang="zh-CN" sz="1600" baseline="0" dirty="0" smtClean="0"/>
              <a:t>work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I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introduced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just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now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follows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or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implies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following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assumption.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first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one</a:t>
            </a:r>
            <a:r>
              <a:rPr kumimoji="1" lang="is-IS" altLang="zh-CN" sz="1600" baseline="0" dirty="0" smtClean="0"/>
              <a:t>…</a:t>
            </a:r>
            <a:endParaRPr kumimoji="1" lang="zh-CN" altLang="en-US" sz="1600" baseline="0" dirty="0" smtClean="0"/>
          </a:p>
          <a:p>
            <a:r>
              <a:rPr kumimoji="1" lang="en-US" altLang="zh-CN" sz="1600" baseline="0" dirty="0" smtClean="0"/>
              <a:t>This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just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corresponds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to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previous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example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that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we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taking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average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of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weight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of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each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emotion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and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we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choose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emotion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that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majority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chose</a:t>
            </a:r>
            <a:endParaRPr kumimoji="1" lang="zh-CN" altLang="en-US" sz="1600" baseline="0" dirty="0" smtClean="0"/>
          </a:p>
          <a:p>
            <a:endParaRPr kumimoji="1" lang="zh-CN" altLang="en-US" sz="1600" baseline="0" dirty="0"/>
          </a:p>
          <a:p>
            <a:r>
              <a:rPr kumimoji="1" lang="en-US" altLang="zh-CN" sz="1600" baseline="0" dirty="0"/>
              <a:t>We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denote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valence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as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v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and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arousal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as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a.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Let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y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=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(</a:t>
            </a:r>
            <a:r>
              <a:rPr kumimoji="1" lang="en-US" altLang="zh-CN" sz="1600" baseline="0" dirty="0" err="1"/>
              <a:t>v,a</a:t>
            </a:r>
            <a:r>
              <a:rPr kumimoji="1" lang="en-US" altLang="zh-CN" sz="1600" baseline="0" dirty="0"/>
              <a:t>),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representing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emotion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of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texts.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Then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we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can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use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g(\theta)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to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represent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emotion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distribution.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\theta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is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parameters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of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this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distribution.</a:t>
            </a:r>
            <a:endParaRPr kumimoji="1" lang="zh-CN" altLang="en-US" sz="1600" baseline="0" dirty="0"/>
          </a:p>
          <a:p>
            <a:endParaRPr kumimoji="1" lang="zh-CN" altLang="en-US" sz="1600" baseline="0" dirty="0"/>
          </a:p>
          <a:p>
            <a:r>
              <a:rPr kumimoji="1" lang="en-US" altLang="zh-CN" sz="1600" baseline="0" dirty="0"/>
              <a:t>Second,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text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emotion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consists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of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multi-emotions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rather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than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a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single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emotion.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Suppose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text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emotion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consists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of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K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emotions,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we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can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simply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combine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them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linearly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with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 err="1"/>
              <a:t>pi_k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as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each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emotion’s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weight.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This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is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also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called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Mixture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Model.</a:t>
            </a:r>
            <a:endParaRPr kumimoji="1" lang="zh-TW" altLang="en-US" sz="1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7848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600"/>
              <a:t>Then</a:t>
            </a:r>
            <a:r>
              <a:rPr kumimoji="1" lang="zh-CN" altLang="en-US" sz="1600"/>
              <a:t> </a:t>
            </a:r>
            <a:r>
              <a:rPr kumimoji="1" lang="en-US" altLang="zh-CN" sz="1600"/>
              <a:t>the</a:t>
            </a:r>
            <a:r>
              <a:rPr kumimoji="1" lang="zh-CN" altLang="en-US" sz="1600"/>
              <a:t> </a:t>
            </a:r>
            <a:r>
              <a:rPr kumimoji="1" lang="en-US" altLang="zh-CN" sz="1600"/>
              <a:t>emotion</a:t>
            </a:r>
            <a:r>
              <a:rPr kumimoji="1" lang="zh-CN" altLang="en-US" sz="1600"/>
              <a:t> </a:t>
            </a:r>
            <a:r>
              <a:rPr kumimoji="1" lang="en-US" altLang="zh-CN" sz="1600"/>
              <a:t>distribution</a:t>
            </a:r>
            <a:r>
              <a:rPr kumimoji="1" lang="zh-CN" altLang="en-US" sz="1600"/>
              <a:t> </a:t>
            </a:r>
            <a:r>
              <a:rPr kumimoji="1" lang="en-US" altLang="zh-CN" sz="1600"/>
              <a:t>of</a:t>
            </a:r>
            <a:r>
              <a:rPr kumimoji="1" lang="zh-CN" altLang="en-US" sz="1600"/>
              <a:t> </a:t>
            </a:r>
            <a:r>
              <a:rPr kumimoji="1" lang="en-US" altLang="zh-CN" sz="1600"/>
              <a:t>a</a:t>
            </a:r>
            <a:r>
              <a:rPr kumimoji="1" lang="zh-CN" altLang="en-US" sz="1600"/>
              <a:t> </a:t>
            </a:r>
            <a:r>
              <a:rPr kumimoji="1" lang="en-US" altLang="zh-CN" sz="1600"/>
              <a:t>given</a:t>
            </a:r>
            <a:r>
              <a:rPr kumimoji="1" lang="zh-CN" altLang="en-US" sz="1600"/>
              <a:t> </a:t>
            </a:r>
            <a:r>
              <a:rPr kumimoji="1" lang="en-US" altLang="zh-CN" sz="1600"/>
              <a:t>text</a:t>
            </a:r>
            <a:r>
              <a:rPr kumimoji="1" lang="zh-CN" altLang="en-US" sz="1600"/>
              <a:t> </a:t>
            </a:r>
            <a:r>
              <a:rPr kumimoji="1" lang="en-US" altLang="zh-CN" sz="1600"/>
              <a:t>can</a:t>
            </a:r>
            <a:r>
              <a:rPr kumimoji="1" lang="zh-CN" altLang="en-US" sz="1600"/>
              <a:t> </a:t>
            </a:r>
            <a:r>
              <a:rPr kumimoji="1" lang="en-US" altLang="zh-CN" sz="1600"/>
              <a:t>be</a:t>
            </a:r>
            <a:r>
              <a:rPr kumimoji="1" lang="zh-CN" altLang="en-US" sz="1600"/>
              <a:t> </a:t>
            </a:r>
            <a:r>
              <a:rPr kumimoji="1" lang="en-US" altLang="zh-CN" sz="1600"/>
              <a:t>described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linear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combination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K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distributions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with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corresponding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weight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\</a:t>
            </a:r>
            <a:r>
              <a:rPr kumimoji="1" lang="en-US" altLang="zh-CN" sz="1600" baseline="0" err="1"/>
              <a:t>pi_k</a:t>
            </a:r>
            <a:r>
              <a:rPr kumimoji="1" lang="en-US" altLang="zh-CN" sz="1600" baseline="0"/>
              <a:t>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Notice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that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g(\theta)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arbitrary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distribution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that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comes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from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VA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ratings.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first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mission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specify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form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g(\theta).</a:t>
            </a:r>
            <a:endParaRPr kumimoji="1" lang="zh-CN" altLang="en-US" sz="1600" baseline="0"/>
          </a:p>
          <a:p>
            <a:endParaRPr kumimoji="1" lang="zh-CN" altLang="en-US" sz="1600" baseline="0"/>
          </a:p>
          <a:p>
            <a:r>
              <a:rPr kumimoji="1" lang="en-US" altLang="zh-CN" sz="1600" baseline="0"/>
              <a:t>To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define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g(\theta),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hope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can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represent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rating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patterns,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that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is,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can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describe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distribution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VA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ratings.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Second,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hope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whole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model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can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approximate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most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distributions,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which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means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model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general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for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any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scenarios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no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matter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how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are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combined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or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what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true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distribution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looks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like.</a:t>
            </a:r>
            <a:endParaRPr kumimoji="1" lang="zh-CN" altLang="en-US" sz="1600" baseline="0"/>
          </a:p>
          <a:p>
            <a:endParaRPr kumimoji="1" lang="zh-CN" altLang="en-US" sz="1600" baseline="0"/>
          </a:p>
          <a:p>
            <a:r>
              <a:rPr kumimoji="1" lang="en-US" altLang="zh-CN" sz="1600" baseline="0"/>
              <a:t>For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first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criterion,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conducted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 err="1"/>
              <a:t>Mardia’s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Test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our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data.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 err="1"/>
              <a:t>Mardia’s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Test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multivariate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normal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distribution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test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that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checks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data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follow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multivariate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normal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distribution.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Results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show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that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72%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VA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ratings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passed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 err="1"/>
              <a:t>Mardia’s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Test.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Because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VA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ratings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rated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2-dimension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space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with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valence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and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arousal,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can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treat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VA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ratings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text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follows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bivariate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normal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distribution,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which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means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g(\theta)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normal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distribution.</a:t>
            </a:r>
            <a:endParaRPr kumimoji="1" lang="zh-CN" altLang="en-US" sz="1600" baseline="0"/>
          </a:p>
          <a:p>
            <a:endParaRPr kumimoji="1" lang="zh-CN" altLang="en-US" sz="1600" baseline="0"/>
          </a:p>
          <a:p>
            <a:r>
              <a:rPr kumimoji="1" lang="en-US" altLang="zh-CN" sz="1600" baseline="0"/>
              <a:t>Then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does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normal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distribution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match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second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criterion?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Fortunately,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many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research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results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show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that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g(\theta)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normal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distribution,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p(y)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able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approximate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any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continuous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probability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density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function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arbitrary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accuracy.</a:t>
            </a:r>
            <a:endParaRPr kumimoji="1" lang="zh-TW" altLang="en-US" sz="160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42705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b="0" kern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That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is,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we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assume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given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has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several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possible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that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measured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ratings.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each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possible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emotion,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follow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certain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distribution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g(\</a:t>
            </a:r>
            <a:r>
              <a:rPr kumimoji="1" lang="en-US" altLang="zh-CN" sz="1600" b="0" kern="0" baseline="0" dirty="0" err="1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theta_k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).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each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possible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has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weight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\</a:t>
            </a:r>
            <a:r>
              <a:rPr kumimoji="1" lang="en-US" altLang="zh-CN" sz="1600" b="0" kern="0" baseline="0" dirty="0" err="1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pi_k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.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As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we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illustrated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just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now,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each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possible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well-modeled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normal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distribution.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Then,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we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just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specify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g(\</a:t>
            </a:r>
            <a:r>
              <a:rPr kumimoji="1" lang="en-US" altLang="zh-CN" sz="1600" b="0" kern="0" baseline="0" dirty="0" err="1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theta_k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)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as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normal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distribution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with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parameters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\mu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\Sigma.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kumimoji="1" lang="zh-CN" altLang="en-US" sz="1600" b="0" kern="0" baseline="0" dirty="0">
              <a:latin typeface="+mn-lt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Normal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distribution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also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called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Gaussian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distribution.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So,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this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linear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mixture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also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called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Gaussian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Mixture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Model,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or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simply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0" kern="0" baseline="0" dirty="0"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short</a:t>
            </a:r>
            <a:endParaRPr kumimoji="1" lang="zh-CN" altLang="en-US" sz="1600" b="0" kern="0" baseline="0" dirty="0">
              <a:latin typeface="+mn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653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400" baseline="0"/>
              <a:t>I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will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present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my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research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by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the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following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outline</a:t>
            </a:r>
            <a:endParaRPr kumimoji="1" lang="zh-CN" altLang="en-US" sz="1400" baseline="0"/>
          </a:p>
          <a:p>
            <a:r>
              <a:rPr kumimoji="1" lang="en-US" altLang="zh-CN" sz="1400" baseline="0"/>
              <a:t>I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will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first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introduce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the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background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of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my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research,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including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introduction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and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related work</a:t>
            </a:r>
            <a:endParaRPr kumimoji="1" lang="zh-CN" altLang="en-US" sz="1400" baseline="0"/>
          </a:p>
          <a:p>
            <a:r>
              <a:rPr kumimoji="1" lang="en-US" altLang="zh-CN" sz="1400" baseline="0"/>
              <a:t>Then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I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will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give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a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detailed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look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at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the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objective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and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methodology</a:t>
            </a:r>
            <a:endParaRPr kumimoji="1" lang="zh-CN" altLang="en-US" sz="1400" baseline="0"/>
          </a:p>
          <a:p>
            <a:r>
              <a:rPr kumimoji="1" lang="en-US" altLang="zh-CN" sz="1400" baseline="0"/>
              <a:t>In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the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end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I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will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describe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my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experiment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results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and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draw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conclusions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about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this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research</a:t>
            </a:r>
            <a:endParaRPr kumimoji="1" lang="zh-CN" altLang="en-US" sz="1400" baseline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60904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600"/>
              <a:t>Our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goal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provides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distribution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VA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space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for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given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statement.</a:t>
            </a:r>
            <a:r>
              <a:rPr kumimoji="1" lang="zh-CN" altLang="en-US" sz="1600" baseline="0"/>
              <a:t> </a:t>
            </a:r>
          </a:p>
          <a:p>
            <a:endParaRPr kumimoji="1" lang="zh-CN" altLang="en-US" sz="1600" baseline="0"/>
          </a:p>
          <a:p>
            <a:r>
              <a:rPr kumimoji="1" lang="en-US" altLang="zh-CN" sz="1600" baseline="0"/>
              <a:t>Now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model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distribution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by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GMM.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Given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VA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ratings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text,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can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obtain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VA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ratings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mean,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covariance,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number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possible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and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each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emotion’s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weight,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can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get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clear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form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p(y).</a:t>
            </a:r>
            <a:endParaRPr kumimoji="1" lang="zh-CN" altLang="en-US" sz="1600" baseline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41699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600"/>
              <a:t>This</a:t>
            </a:r>
            <a:r>
              <a:rPr kumimoji="1" lang="zh-CN" altLang="en-US" sz="1600"/>
              <a:t> </a:t>
            </a:r>
            <a:r>
              <a:rPr kumimoji="1" lang="en-US" altLang="zh-CN" sz="1600"/>
              <a:t>turns</a:t>
            </a:r>
            <a:r>
              <a:rPr kumimoji="1" lang="zh-CN" altLang="en-US" sz="1600"/>
              <a:t> </a:t>
            </a:r>
            <a:r>
              <a:rPr kumimoji="1" lang="en-US" altLang="zh-CN" sz="1600"/>
              <a:t>to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parameter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estimation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problem.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parameters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be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estimated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are</a:t>
            </a:r>
            <a:r>
              <a:rPr kumimoji="1" lang="is-IS" altLang="zh-CN" sz="1600" baseline="0"/>
              <a:t>…</a:t>
            </a:r>
            <a:endParaRPr kumimoji="1" lang="zh-CN" altLang="en-US" sz="1600" baseline="0"/>
          </a:p>
          <a:p>
            <a:endParaRPr kumimoji="1" lang="zh-CN" altLang="en-US" sz="1600" baseline="0"/>
          </a:p>
          <a:p>
            <a:r>
              <a:rPr kumimoji="1" lang="en-US" altLang="zh-CN" sz="1600" baseline="0"/>
              <a:t>Traditionally,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all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these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three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parameters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can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be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obtained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from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VA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ratings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specify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form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 err="1"/>
              <a:t>pi_k</a:t>
            </a:r>
            <a:endParaRPr kumimoji="1" lang="zh-CN" altLang="en-US" sz="1600" baseline="0"/>
          </a:p>
          <a:p>
            <a:endParaRPr kumimoji="1" lang="zh-CN" altLang="en-US" sz="1600" baseline="0"/>
          </a:p>
          <a:p>
            <a:r>
              <a:rPr kumimoji="1" lang="en-US" altLang="zh-CN" sz="1600" baseline="0"/>
              <a:t>Instead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doing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this,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proposed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aggregated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model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that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integrates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classification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into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VA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model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which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distribution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 err="1"/>
              <a:t>pi_k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not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needed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specify.</a:t>
            </a:r>
            <a:endParaRPr kumimoji="1" lang="zh-TW" altLang="en-US" sz="160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18510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In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following,</a:t>
            </a:r>
            <a:r>
              <a:rPr kumimoji="1" lang="zh-CN" altLang="en-US"/>
              <a:t> </a:t>
            </a:r>
            <a:r>
              <a:rPr kumimoji="1" lang="en-US" altLang="zh-CN"/>
              <a:t>I</a:t>
            </a:r>
            <a:r>
              <a:rPr kumimoji="1" lang="zh-CN" altLang="en-US"/>
              <a:t> </a:t>
            </a:r>
            <a:r>
              <a:rPr kumimoji="1" lang="en-US" altLang="zh-CN"/>
              <a:t>will</a:t>
            </a:r>
            <a:r>
              <a:rPr kumimoji="1" lang="zh-CN" altLang="en-US"/>
              <a:t> </a:t>
            </a:r>
            <a:r>
              <a:rPr kumimoji="1" lang="en-US" altLang="zh-CN"/>
              <a:t>introduce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framework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of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predictive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model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and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have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detailed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look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how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to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predict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text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VA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space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by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integrating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classification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and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VA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model.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86819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This</a:t>
            </a:r>
            <a:r>
              <a:rPr kumimoji="1" lang="zh-CN" altLang="en-US"/>
              <a:t> </a:t>
            </a:r>
            <a:r>
              <a:rPr kumimoji="1" lang="en-US" altLang="zh-CN"/>
              <a:t>is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framework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of</a:t>
            </a:r>
            <a:r>
              <a:rPr kumimoji="1" lang="zh-CN" altLang="en-US" baseline="0"/>
              <a:t> </a:t>
            </a:r>
            <a:r>
              <a:rPr kumimoji="1" lang="en-US" altLang="zh-CN" baseline="0" err="1"/>
              <a:t>EmoPredictor</a:t>
            </a:r>
            <a:r>
              <a:rPr kumimoji="1" lang="en-US" altLang="zh-CN" baseline="0"/>
              <a:t>.</a:t>
            </a:r>
            <a:endParaRPr kumimoji="1" lang="zh-CN" altLang="en-US" baseline="0"/>
          </a:p>
          <a:p>
            <a:endParaRPr kumimoji="1" lang="zh-CN" altLang="en-US" baseline="0"/>
          </a:p>
          <a:p>
            <a:r>
              <a:rPr kumimoji="1" lang="en-US" altLang="zh-CN" baseline="0"/>
              <a:t>We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first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collect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data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from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social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media.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Because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predictive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model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pre-trained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model,</a:t>
            </a:r>
            <a:r>
              <a:rPr kumimoji="1" lang="zh-CN" altLang="en-US" baseline="0"/>
              <a:t>  </a:t>
            </a:r>
            <a:r>
              <a:rPr kumimoji="1" lang="en-US" altLang="zh-CN" baseline="0"/>
              <a:t>then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we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separate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them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into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training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dataset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and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testing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dataset.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Both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these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two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datasets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are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rated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by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valence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and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arousal.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After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that,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we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will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extract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K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possible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for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given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texts.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illustrated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before,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based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K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possible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emotions,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we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apply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GMM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to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model</a:t>
            </a:r>
            <a:r>
              <a:rPr kumimoji="1" lang="zh-CN" altLang="en-US" baseline="0"/>
              <a:t> </a:t>
            </a:r>
            <a:r>
              <a:rPr kumimoji="1" lang="en-US" altLang="zh-CN" baseline="0" err="1"/>
              <a:t>EmoPredictor</a:t>
            </a:r>
            <a:r>
              <a:rPr kumimoji="1" lang="en-US" altLang="zh-CN" baseline="0"/>
              <a:t>.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This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stage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called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GMM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modeling.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next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stage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GMM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prediction.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With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testing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dataset,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we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will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perform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evaluation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and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validation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with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GMM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prediction.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68704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Now</a:t>
            </a:r>
            <a:r>
              <a:rPr kumimoji="1" lang="zh-CN" altLang="en-US"/>
              <a:t> </a:t>
            </a:r>
            <a:r>
              <a:rPr kumimoji="1" lang="en-US" altLang="zh-CN"/>
              <a:t>we</a:t>
            </a:r>
            <a:r>
              <a:rPr kumimoji="1" lang="zh-CN" altLang="en-US"/>
              <a:t> </a:t>
            </a:r>
            <a:r>
              <a:rPr kumimoji="1" lang="en-US" altLang="zh-CN"/>
              <a:t>will</a:t>
            </a:r>
            <a:r>
              <a:rPr kumimoji="1" lang="zh-CN" altLang="en-US"/>
              <a:t> </a:t>
            </a:r>
            <a:r>
              <a:rPr kumimoji="1" lang="en-US" altLang="zh-CN"/>
              <a:t>discuss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modeling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process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detail.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Let’s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look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GMM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modeling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first.</a:t>
            </a:r>
            <a:endParaRPr kumimoji="1" lang="zh-CN" altLang="en-US" baseline="0"/>
          </a:p>
          <a:p>
            <a:endParaRPr kumimoji="1" lang="zh-CN" altLang="en-US" baseline="0"/>
          </a:p>
          <a:p>
            <a:r>
              <a:rPr kumimoji="1" lang="en-US" altLang="zh-CN" baseline="0"/>
              <a:t>Suppose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K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number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of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possible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emotions,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X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features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of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texts.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addition,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we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define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z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random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variable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that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can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be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set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to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any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inter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number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among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1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to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K</a:t>
            </a:r>
            <a:endParaRPr kumimoji="1" lang="zh-CN" altLang="en-US" baseline="0"/>
          </a:p>
          <a:p>
            <a:endParaRPr kumimoji="1" lang="zh-CN" altLang="en-US" baseline="0"/>
          </a:p>
          <a:p>
            <a:r>
              <a:rPr kumimoji="1" lang="en-US" altLang="zh-CN" baseline="0"/>
              <a:t>Then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we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re-present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\</a:t>
            </a:r>
            <a:r>
              <a:rPr kumimoji="1" lang="en-US" altLang="zh-CN" baseline="0" err="1"/>
              <a:t>pi_k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this: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probability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of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z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equals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to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k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given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X.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means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probability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of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k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that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text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belongs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to.</a:t>
            </a:r>
            <a:endParaRPr kumimoji="1" lang="zh-CN" altLang="en-US" baseline="0"/>
          </a:p>
          <a:p>
            <a:endParaRPr kumimoji="1" lang="zh-CN" altLang="en-US" baseline="0"/>
          </a:p>
          <a:p>
            <a:r>
              <a:rPr kumimoji="1" lang="en-US" altLang="zh-CN" baseline="0"/>
              <a:t>Then,</a:t>
            </a:r>
            <a:r>
              <a:rPr kumimoji="1" lang="zh-CN" altLang="en-US" baseline="0"/>
              <a:t> 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57916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分解這個圖！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30504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分解這個圖！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0463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分解這個圖！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88946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6436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分解這個圖！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9008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400" baseline="0"/>
              <a:t>Now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let’s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start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with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the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first</a:t>
            </a:r>
            <a:r>
              <a:rPr kumimoji="1" lang="zh-CN" altLang="en-US" sz="1400" baseline="0"/>
              <a:t> </a:t>
            </a:r>
            <a:r>
              <a:rPr kumimoji="1" lang="en-US" altLang="zh-CN" sz="1400" baseline="0"/>
              <a:t>part</a:t>
            </a:r>
            <a:endParaRPr kumimoji="1" lang="zh-CN" altLang="en-US" sz="1400" baseline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59851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TFIDF</a:t>
            </a:r>
            <a:endParaRPr kumimoji="1" lang="zh-CN" altLang="en-US" dirty="0" smtClean="0"/>
          </a:p>
          <a:p>
            <a:r>
              <a:rPr kumimoji="1" lang="en-US" altLang="zh-CN" dirty="0" smtClean="0"/>
              <a:t>word2vec</a:t>
            </a:r>
            <a:endParaRPr kumimoji="1" lang="zh-CN" altLang="en-US" dirty="0" smtClean="0"/>
          </a:p>
          <a:p>
            <a:r>
              <a:rPr kumimoji="1" lang="en-US" altLang="zh-CN" dirty="0" smtClean="0"/>
              <a:t>emotion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patterns</a:t>
            </a:r>
            <a:endParaRPr kumimoji="1" lang="zh-CN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77169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24874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分解這個圖！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72508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分解這個圖！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74669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57680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84670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29869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43307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ratings,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found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outliers.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57787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3084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baseline="0"/>
              <a:t>Nowadays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people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like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to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express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their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feelings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on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social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media,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like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Facebook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and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twitter.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And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we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would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like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to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detect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the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emotion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they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express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through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their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posts.</a:t>
            </a:r>
            <a:endParaRPr kumimoji="1" lang="zh-CN" altLang="en-US" sz="1200" baseline="0"/>
          </a:p>
          <a:p>
            <a:endParaRPr kumimoji="1" lang="zh-CN" altLang="en-US" sz="1200" baseline="0"/>
          </a:p>
          <a:p>
            <a:r>
              <a:rPr kumimoji="1" lang="en-US" altLang="zh-CN" sz="1200" baseline="0"/>
              <a:t>But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before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detecting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emotions,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we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must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define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what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is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emotion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and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how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to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get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it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first.</a:t>
            </a:r>
            <a:endParaRPr kumimoji="1" lang="zh-CN" altLang="en-US" sz="1200" baseline="0"/>
          </a:p>
          <a:p>
            <a:endParaRPr kumimoji="1" lang="zh-CN" altLang="en-US" sz="1200" baseline="0"/>
          </a:p>
          <a:p>
            <a:r>
              <a:rPr kumimoji="1" lang="en-US" altLang="zh-CN" sz="1200" baseline="0"/>
              <a:t>Basically,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there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are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two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group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of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emotion.</a:t>
            </a:r>
            <a:endParaRPr kumimoji="1" lang="zh-CN" altLang="en-US" sz="1200" baseline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76805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Positive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emotions</a:t>
            </a:r>
            <a:endParaRPr kumimoji="1" lang="zh-CN" altLang="en-US" dirty="0" smtClean="0"/>
          </a:p>
          <a:p>
            <a:r>
              <a:rPr kumimoji="1" lang="en-US" altLang="zh-CN" dirty="0" smtClean="0"/>
              <a:t>Negative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emotions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17045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56818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K12?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6751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4641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What</a:t>
            </a:r>
            <a:r>
              <a:rPr kumimoji="1" lang="zh-CN" altLang="en-US"/>
              <a:t> </a:t>
            </a:r>
            <a:r>
              <a:rPr kumimoji="1" lang="en-US" altLang="zh-CN"/>
              <a:t>is</a:t>
            </a:r>
            <a:r>
              <a:rPr kumimoji="1" lang="zh-CN" altLang="en-US"/>
              <a:t> </a:t>
            </a:r>
            <a:r>
              <a:rPr kumimoji="1" lang="en-US" altLang="zh-CN"/>
              <a:t>K12?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55552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00193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73955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some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examples,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EC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CNN</a:t>
            </a:r>
            <a:endParaRPr kumimoji="1" lang="zh-CN" altLang="en-US" baseline="0" dirty="0" smtClean="0"/>
          </a:p>
          <a:p>
            <a:r>
              <a:rPr kumimoji="1" lang="en-US" altLang="zh-CN" baseline="0" dirty="0" smtClean="0"/>
              <a:t>Anger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divergence</a:t>
            </a:r>
            <a:endParaRPr kumimoji="1" lang="zh-CN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43447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99801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7751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/>
              <a:t>Traditional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emotion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detection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classifies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text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into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negative,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neutral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and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positive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set,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or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more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specifically,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into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anger,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disgust,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fear,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joy,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sadness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and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surprise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discrete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emotion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candidates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set.</a:t>
            </a:r>
            <a:endParaRPr kumimoji="1" lang="zh-CN" altLang="en-US" sz="1200" baseline="0"/>
          </a:p>
          <a:p>
            <a:endParaRPr kumimoji="1" lang="zh-CN" altLang="en-US" sz="1200" baseline="0"/>
          </a:p>
          <a:p>
            <a:r>
              <a:rPr kumimoji="1" lang="en-US" altLang="zh-CN" sz="1200" baseline="0"/>
              <a:t>There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are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many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approaches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to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achieve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this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emotion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classification,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like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Naïve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Bayes,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random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forest,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and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so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on.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Most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of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these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methods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are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using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bag-of-word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model,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that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is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they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are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using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words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count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or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 err="1"/>
              <a:t>tfidf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as</a:t>
            </a:r>
            <a:r>
              <a:rPr kumimoji="1" lang="zh-CN" altLang="en-US" sz="1200" baseline="0"/>
              <a:t> </a:t>
            </a:r>
            <a:r>
              <a:rPr kumimoji="1" lang="en-US" altLang="zh-CN" sz="1200" baseline="0"/>
              <a:t>features.</a:t>
            </a:r>
            <a:endParaRPr kumimoji="1" lang="zh-CN" altLang="en-US" sz="1200" baseline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15603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14223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163912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38958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13213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57493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023583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76610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92563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3731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600"/>
              <a:t>Another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model,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differing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previous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one,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defines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2D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continuous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space.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Thus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can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be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measured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by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two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dimensions.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first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one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valence.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pleasantness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stimulus,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and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also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called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sentiment.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other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one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arousal.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intensity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provoked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by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stimulus.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can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call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this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continuous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space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VA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space.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Compared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previous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one,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traditional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definition,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defined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VA-space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are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much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more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fine-grained,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because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can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locate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each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this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 err="1"/>
              <a:t>sapce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numerically.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another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word,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number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infinite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and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don’t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have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name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emotions,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instead,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only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have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pair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valence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and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arousal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values.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And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this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model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call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VA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model.</a:t>
            </a:r>
            <a:endParaRPr kumimoji="1" lang="zh-TW" altLang="en-US" sz="160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28031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55909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318054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739597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206483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023032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307926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178801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505019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806049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70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8654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600"/>
              <a:t>Based</a:t>
            </a:r>
            <a:r>
              <a:rPr kumimoji="1" lang="zh-CN" altLang="en-US" sz="1600"/>
              <a:t> </a:t>
            </a:r>
            <a:r>
              <a:rPr kumimoji="1" lang="en-US" altLang="zh-CN" sz="1600"/>
              <a:t>on</a:t>
            </a:r>
            <a:r>
              <a:rPr kumimoji="1" lang="zh-CN" altLang="en-US" sz="1600"/>
              <a:t> </a:t>
            </a:r>
            <a:r>
              <a:rPr kumimoji="1" lang="en-US" altLang="zh-CN" sz="1600"/>
              <a:t>these</a:t>
            </a:r>
            <a:r>
              <a:rPr kumimoji="1" lang="zh-CN" altLang="en-US" sz="1600"/>
              <a:t> </a:t>
            </a:r>
            <a:r>
              <a:rPr kumimoji="1" lang="en-US" altLang="zh-CN" sz="1600"/>
              <a:t>two</a:t>
            </a:r>
            <a:r>
              <a:rPr kumimoji="1" lang="zh-CN" altLang="en-US" sz="1600"/>
              <a:t> </a:t>
            </a:r>
            <a:r>
              <a:rPr kumimoji="1" lang="en-US" altLang="zh-CN" sz="1600"/>
              <a:t>emotion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models,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many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work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has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been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done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text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detection.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For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traditional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definition,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determinative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classification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methods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are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often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used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because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want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classify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text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into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one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among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several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candidates.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Regression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generally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used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because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is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numerical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method.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For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both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these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two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definitions,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methods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are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supervised.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That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means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need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training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data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and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need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label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texts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verify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model.</a:t>
            </a:r>
            <a:endParaRPr kumimoji="1" lang="zh-CN" altLang="en-US" sz="1600" baseline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819931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71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5923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Most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of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detection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based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traditional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definition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of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follow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this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assumption</a:t>
            </a:r>
            <a:endParaRPr kumimoji="1" lang="zh-CN" altLang="en-US" baseline="0"/>
          </a:p>
          <a:p>
            <a:r>
              <a:rPr kumimoji="1" lang="en-US" altLang="zh-CN" baseline="0"/>
              <a:t>Different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users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have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different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perception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towards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same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text,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but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lead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to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certain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distribution.</a:t>
            </a:r>
            <a:endParaRPr kumimoji="1" lang="zh-CN" altLang="en-US" baseline="0"/>
          </a:p>
          <a:p>
            <a:endParaRPr kumimoji="1" lang="zh-CN" altLang="en-US" baseline="0"/>
          </a:p>
          <a:p>
            <a:r>
              <a:rPr kumimoji="1" lang="en-US" altLang="zh-CN" baseline="0"/>
              <a:t>Like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when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they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verify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performance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of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classifications,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they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ask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annotators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to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select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most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suitable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from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set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of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candidates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to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given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text</a:t>
            </a:r>
            <a:endParaRPr kumimoji="1" lang="zh-CN" altLang="en-US" baseline="0"/>
          </a:p>
          <a:p>
            <a:endParaRPr kumimoji="1" lang="zh-CN" altLang="en-US" baseline="0"/>
          </a:p>
          <a:p>
            <a:r>
              <a:rPr kumimoji="1" lang="en-US" altLang="zh-CN" baseline="0"/>
              <a:t>However,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what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if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annotator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thinks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that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text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contains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more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than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one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emotion?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How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to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select?</a:t>
            </a:r>
            <a:endParaRPr kumimoji="1" lang="zh-CN" altLang="en-US" baseline="0"/>
          </a:p>
          <a:p>
            <a:endParaRPr kumimoji="1" lang="zh-CN" altLang="en-US" baseline="0"/>
          </a:p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6552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600" baseline="0"/>
              <a:t>Thus,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can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let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annotators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give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weight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each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emotion.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we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are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able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to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know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proportion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of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each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emotion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for the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given</a:t>
            </a:r>
            <a:r>
              <a:rPr kumimoji="1" lang="zh-CN" altLang="en-US" sz="1600" baseline="0"/>
              <a:t> </a:t>
            </a:r>
            <a:r>
              <a:rPr kumimoji="1" lang="en-US" altLang="zh-CN" sz="1600" baseline="0"/>
              <a:t>text</a:t>
            </a:r>
            <a:endParaRPr kumimoji="1" lang="zh-CN" altLang="en-US" sz="1600" baseline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0407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076950"/>
            <a:ext cx="12192000" cy="7810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4"/>
          <p:cNvSpPr/>
          <p:nvPr userDrawn="1"/>
        </p:nvSpPr>
        <p:spPr>
          <a:xfrm rot="10800000" flipV="1">
            <a:off x="-2" y="11974"/>
            <a:ext cx="12192001" cy="140425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1649390"/>
            <a:ext cx="7808006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REPORT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3755983"/>
            <a:ext cx="6125029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标题数字等都可以通过点击和重新输入进行更改，顶部“开始”面板中可以对字体、字号、颜色、行距等进行修改。</a:t>
            </a:r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" y="2611573"/>
            <a:ext cx="7808006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极简总结报告</a:t>
            </a:r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4291514"/>
            <a:ext cx="6125029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PRESENTED BY </a:t>
            </a:r>
            <a:r>
              <a:rPr lang="en-US" err="1"/>
              <a:t>OfficePLUS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159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713218"/>
            <a:ext cx="359954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输入标题</a:t>
            </a:r>
            <a:endParaRPr lang="en-US" altLang="zh-CN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927100" y="1304149"/>
            <a:ext cx="711200" cy="190500"/>
            <a:chOff x="914400" y="4953000"/>
            <a:chExt cx="711200" cy="190500"/>
          </a:xfrm>
        </p:grpSpPr>
        <p:cxnSp>
          <p:nvCxnSpPr>
            <p:cNvPr id="6" name="Straight Connector 5"/>
            <p:cNvCxnSpPr/>
            <p:nvPr userDrawn="1"/>
          </p:nvCxnSpPr>
          <p:spPr>
            <a:xfrm>
              <a:off x="914400" y="4953000"/>
              <a:ext cx="7112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914400" y="5041900"/>
              <a:ext cx="5207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914400" y="5143500"/>
              <a:ext cx="3175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439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6048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六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646505A-3E7D-004D-9E8E-D95679E86E7A}" type="datetime1">
              <a:rPr kumimoji="1" lang="zh-TW" altLang="en-US" smtClean="0"/>
              <a:t>2017/5/15</a:t>
            </a:fld>
            <a:endParaRPr kumimoji="1"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352006" y="6356349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fld id="{16D13852-3E02-994E-8C07-E1FB887EDC55}" type="slidenum">
              <a:rPr kumimoji="1" lang="zh-TW" altLang="en-US" smtClean="0"/>
              <a:pPr/>
              <a:t>‹#›</a:t>
            </a:fld>
            <a:r>
              <a:rPr kumimoji="1" lang="en-US" altLang="zh-CN" dirty="0" smtClean="0"/>
              <a:t>/70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46370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D6E2765-6BB6-3249-B2EB-B51FA96BD286}" type="datetime1">
              <a:rPr kumimoji="1" lang="zh-TW" altLang="en-US" smtClean="0"/>
              <a:t>2017/5/15</a:t>
            </a:fld>
            <a:endParaRPr kumimoji="1"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D13852-3E02-994E-8C07-E1FB887EDC5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9" r:id="rId2"/>
    <p:sldLayoutId id="2147483694" r:id="rId3"/>
    <p:sldLayoutId id="2147483695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15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15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15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20" Type="http://schemas.openxmlformats.org/officeDocument/2006/relationships/image" Target="../media/image45.png"/><Relationship Id="rId21" Type="http://schemas.openxmlformats.org/officeDocument/2006/relationships/image" Target="../media/image46.png"/><Relationship Id="rId22" Type="http://schemas.openxmlformats.org/officeDocument/2006/relationships/image" Target="../media/image47.png"/><Relationship Id="rId23" Type="http://schemas.openxmlformats.org/officeDocument/2006/relationships/image" Target="../media/image48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5" Type="http://schemas.openxmlformats.org/officeDocument/2006/relationships/image" Target="../media/image40.png"/><Relationship Id="rId16" Type="http://schemas.openxmlformats.org/officeDocument/2006/relationships/image" Target="../media/image41.png"/><Relationship Id="rId17" Type="http://schemas.openxmlformats.org/officeDocument/2006/relationships/image" Target="../media/image42.png"/><Relationship Id="rId18" Type="http://schemas.openxmlformats.org/officeDocument/2006/relationships/image" Target="../media/image43.png"/><Relationship Id="rId19" Type="http://schemas.openxmlformats.org/officeDocument/2006/relationships/image" Target="../media/image44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9.xml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image" Target="../media/image15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image" Target="../media/image54.png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64.png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24.xml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10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1.png"/><Relationship Id="rId12" Type="http://schemas.openxmlformats.org/officeDocument/2006/relationships/image" Target="../media/image73.png"/><Relationship Id="rId13" Type="http://schemas.openxmlformats.org/officeDocument/2006/relationships/image" Target="../media/image74.png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25.xml"/><Relationship Id="rId4" Type="http://schemas.openxmlformats.org/officeDocument/2006/relationships/image" Target="../media/image60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0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1.png"/><Relationship Id="rId12" Type="http://schemas.openxmlformats.org/officeDocument/2006/relationships/image" Target="../media/image80.png"/><Relationship Id="rId13" Type="http://schemas.openxmlformats.org/officeDocument/2006/relationships/image" Target="../media/image81.png"/><Relationship Id="rId14" Type="http://schemas.openxmlformats.org/officeDocument/2006/relationships/image" Target="../media/image82.png"/><Relationship Id="rId15" Type="http://schemas.openxmlformats.org/officeDocument/2006/relationships/image" Target="../media/image83.png"/><Relationship Id="rId1" Type="http://schemas.openxmlformats.org/officeDocument/2006/relationships/tags" Target="../tags/tag14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26.xml"/><Relationship Id="rId4" Type="http://schemas.openxmlformats.org/officeDocument/2006/relationships/image" Target="../media/image60.png"/><Relationship Id="rId5" Type="http://schemas.openxmlformats.org/officeDocument/2006/relationships/image" Target="../media/image72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4" Type="http://schemas.openxmlformats.org/officeDocument/2006/relationships/image" Target="../media/image700.png"/><Relationship Id="rId5" Type="http://schemas.openxmlformats.org/officeDocument/2006/relationships/image" Target="../media/image710.png"/><Relationship Id="rId6" Type="http://schemas.openxmlformats.org/officeDocument/2006/relationships/image" Target="../media/image84.png"/><Relationship Id="rId7" Type="http://schemas.openxmlformats.org/officeDocument/2006/relationships/image" Target="../media/image750.png"/><Relationship Id="rId8" Type="http://schemas.openxmlformats.org/officeDocument/2006/relationships/image" Target="../media/image760.png"/><Relationship Id="rId1" Type="http://schemas.openxmlformats.org/officeDocument/2006/relationships/tags" Target="../tags/tag15.xml"/><Relationship Id="rId2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4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4" Type="http://schemas.openxmlformats.org/officeDocument/2006/relationships/image" Target="../media/image810.png"/><Relationship Id="rId1" Type="http://schemas.openxmlformats.org/officeDocument/2006/relationships/tags" Target="../tags/tag16.xml"/><Relationship Id="rId2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4" Type="http://schemas.openxmlformats.org/officeDocument/2006/relationships/image" Target="../media/image86.jpeg"/><Relationship Id="rId5" Type="http://schemas.openxmlformats.org/officeDocument/2006/relationships/image" Target="../media/image87.tiff"/><Relationship Id="rId6" Type="http://schemas.openxmlformats.org/officeDocument/2006/relationships/image" Target="../media/image840.png"/><Relationship Id="rId7" Type="http://schemas.openxmlformats.org/officeDocument/2006/relationships/image" Target="../media/image85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4" Type="http://schemas.openxmlformats.org/officeDocument/2006/relationships/image" Target="../media/image800.png"/><Relationship Id="rId5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1.png"/><Relationship Id="rId12" Type="http://schemas.openxmlformats.org/officeDocument/2006/relationships/image" Target="../media/image10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Relationship Id="rId10" Type="http://schemas.openxmlformats.org/officeDocument/2006/relationships/image" Target="../media/image1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6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4" Type="http://schemas.openxmlformats.org/officeDocument/2006/relationships/image" Target="../media/image107.png"/><Relationship Id="rId1" Type="http://schemas.openxmlformats.org/officeDocument/2006/relationships/tags" Target="../tags/tag17.xml"/><Relationship Id="rId2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6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8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2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Relationship Id="rId8" Type="http://schemas.openxmlformats.org/officeDocument/2006/relationships/chart" Target="../charts/chart4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8" Type="http://schemas.openxmlformats.org/officeDocument/2006/relationships/chart" Target="../charts/chart5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Relationship Id="rId8" Type="http://schemas.openxmlformats.org/officeDocument/2006/relationships/chart" Target="../charts/chart6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Relationship Id="rId8" Type="http://schemas.openxmlformats.org/officeDocument/2006/relationships/chart" Target="../charts/chart7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Relationship Id="rId8" Type="http://schemas.openxmlformats.org/officeDocument/2006/relationships/chart" Target="../charts/chart8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chart" Target="../charts/chart9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Relationship Id="rId8" Type="http://schemas.openxmlformats.org/officeDocument/2006/relationships/chart" Target="../charts/chart10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Relationship Id="rId7" Type="http://schemas.openxmlformats.org/officeDocument/2006/relationships/image" Target="../media/image166.png"/><Relationship Id="rId8" Type="http://schemas.openxmlformats.org/officeDocument/2006/relationships/chart" Target="../charts/chart11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4" Type="http://schemas.openxmlformats.org/officeDocument/2006/relationships/chart" Target="../charts/chart13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4" Type="http://schemas.openxmlformats.org/officeDocument/2006/relationships/image" Target="../media/image161.png"/><Relationship Id="rId5" Type="http://schemas.openxmlformats.org/officeDocument/2006/relationships/chart" Target="../charts/chart14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4" Type="http://schemas.openxmlformats.org/officeDocument/2006/relationships/chart" Target="../charts/chart16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4" Type="http://schemas.openxmlformats.org/officeDocument/2006/relationships/image" Target="../media/image144.png"/><Relationship Id="rId5" Type="http://schemas.openxmlformats.org/officeDocument/2006/relationships/image" Target="../media/image139.png"/><Relationship Id="rId6" Type="http://schemas.openxmlformats.org/officeDocument/2006/relationships/image" Target="../media/image134.png"/><Relationship Id="rId7" Type="http://schemas.openxmlformats.org/officeDocument/2006/relationships/image" Target="../media/image154.png"/><Relationship Id="rId8" Type="http://schemas.openxmlformats.org/officeDocument/2006/relationships/image" Target="../media/image159.png"/><Relationship Id="rId9" Type="http://schemas.openxmlformats.org/officeDocument/2006/relationships/image" Target="../media/image164.png"/><Relationship Id="rId10" Type="http://schemas.openxmlformats.org/officeDocument/2006/relationships/image" Target="../media/image14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6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8" Type="http://schemas.openxmlformats.org/officeDocument/2006/relationships/image" Target="../media/image173.png"/><Relationship Id="rId9" Type="http://schemas.openxmlformats.org/officeDocument/2006/relationships/image" Target="../media/image174.png"/><Relationship Id="rId10" Type="http://schemas.openxmlformats.org/officeDocument/2006/relationships/image" Target="../media/image17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Relationship Id="rId8" Type="http://schemas.openxmlformats.org/officeDocument/2006/relationships/image" Target="../media/image181.png"/><Relationship Id="rId9" Type="http://schemas.openxmlformats.org/officeDocument/2006/relationships/image" Target="../media/image182.png"/><Relationship Id="rId10" Type="http://schemas.openxmlformats.org/officeDocument/2006/relationships/image" Target="../media/image18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8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20133" y="447123"/>
            <a:ext cx="9897262" cy="2086725"/>
          </a:xfrm>
        </p:spPr>
        <p:txBody>
          <a:bodyPr/>
          <a:lstStyle/>
          <a:p>
            <a:r>
              <a:rPr lang="en-US" altLang="zh-CN" sz="4800" b="0" dirty="0" smtClean="0">
                <a:latin typeface="Cambria" charset="0"/>
                <a:ea typeface="Cambria" charset="0"/>
                <a:cs typeface="Times New Roman"/>
              </a:rPr>
              <a:t>Quantitative</a:t>
            </a:r>
            <a:r>
              <a:rPr lang="zh-CN" altLang="en-US" sz="4800" b="0" dirty="0" smtClean="0">
                <a:latin typeface="Cambria" charset="0"/>
                <a:ea typeface="Cambria" charset="0"/>
                <a:cs typeface="Times New Roman"/>
              </a:rPr>
              <a:t> </a:t>
            </a:r>
            <a:r>
              <a:rPr lang="en-US" altLang="zh-CN" sz="4800" b="0" dirty="0" smtClean="0">
                <a:latin typeface="Cambria" charset="0"/>
                <a:ea typeface="Cambria" charset="0"/>
                <a:cs typeface="Times New Roman"/>
              </a:rPr>
              <a:t>Emotion</a:t>
            </a:r>
            <a:r>
              <a:rPr lang="zh-CN" altLang="en-US" sz="4800" b="0" dirty="0" smtClean="0">
                <a:latin typeface="Cambria" charset="0"/>
                <a:ea typeface="Cambria" charset="0"/>
                <a:cs typeface="Times New Roman"/>
              </a:rPr>
              <a:t> </a:t>
            </a:r>
            <a:r>
              <a:rPr lang="en-US" altLang="zh-CN" sz="4800" b="0" dirty="0">
                <a:latin typeface="Cambria" charset="0"/>
                <a:ea typeface="Cambria" charset="0"/>
                <a:cs typeface="Times New Roman"/>
              </a:rPr>
              <a:t>Prediction</a:t>
            </a:r>
            <a:r>
              <a:rPr lang="zh-CN" altLang="en-US" sz="4800" b="0" dirty="0">
                <a:latin typeface="Cambria" charset="0"/>
                <a:ea typeface="Cambria" charset="0"/>
                <a:cs typeface="Times New Roman"/>
              </a:rPr>
              <a:t> </a:t>
            </a:r>
            <a:r>
              <a:rPr lang="en-US" altLang="zh-CN" sz="4800" b="0" dirty="0">
                <a:latin typeface="Cambria" charset="0"/>
                <a:ea typeface="Cambria" charset="0"/>
                <a:cs typeface="Times New Roman"/>
              </a:rPr>
              <a:t>of</a:t>
            </a:r>
            <a:r>
              <a:rPr lang="zh-CN" altLang="en-US" sz="4800" b="0" dirty="0">
                <a:latin typeface="Cambria" charset="0"/>
                <a:ea typeface="Cambria" charset="0"/>
                <a:cs typeface="Times New Roman"/>
              </a:rPr>
              <a:t> </a:t>
            </a:r>
            <a:r>
              <a:rPr lang="en-US" altLang="zh-CN" sz="4800" b="0" dirty="0">
                <a:latin typeface="Cambria" charset="0"/>
                <a:ea typeface="Cambria" charset="0"/>
                <a:cs typeface="Times New Roman"/>
              </a:rPr>
              <a:t>Texts</a:t>
            </a:r>
            <a:r>
              <a:rPr lang="zh-CN" altLang="en-US" sz="4800" b="0" dirty="0">
                <a:latin typeface="Cambria" charset="0"/>
                <a:ea typeface="Cambria" charset="0"/>
                <a:cs typeface="Times New Roman"/>
              </a:rPr>
              <a:t> </a:t>
            </a:r>
            <a:r>
              <a:rPr lang="en-US" altLang="zh-CN" sz="4800" b="0" dirty="0">
                <a:latin typeface="Cambria" charset="0"/>
                <a:ea typeface="Cambria" charset="0"/>
                <a:cs typeface="Times New Roman"/>
              </a:rPr>
              <a:t>in</a:t>
            </a:r>
            <a:r>
              <a:rPr lang="zh-CN" altLang="en-US" sz="4800" b="0" dirty="0">
                <a:latin typeface="Cambria" charset="0"/>
                <a:ea typeface="Cambria" charset="0"/>
                <a:cs typeface="Times New Roman"/>
              </a:rPr>
              <a:t> </a:t>
            </a:r>
            <a:r>
              <a:rPr lang="en-US" altLang="zh-CN" sz="4800" b="0" dirty="0">
                <a:latin typeface="Cambria" charset="0"/>
                <a:ea typeface="Cambria" charset="0"/>
                <a:cs typeface="Times New Roman"/>
              </a:rPr>
              <a:t>Valence</a:t>
            </a:r>
            <a:r>
              <a:rPr lang="zh-CN" altLang="en-US" sz="4800" b="0" dirty="0">
                <a:latin typeface="Cambria" charset="0"/>
                <a:ea typeface="Cambria" charset="0"/>
                <a:cs typeface="Times New Roman"/>
              </a:rPr>
              <a:t> </a:t>
            </a:r>
            <a:r>
              <a:rPr lang="en-US" altLang="zh-CN" sz="4800" b="0" dirty="0">
                <a:latin typeface="Cambria" charset="0"/>
                <a:ea typeface="Cambria" charset="0"/>
                <a:cs typeface="Times New Roman"/>
              </a:rPr>
              <a:t>and</a:t>
            </a:r>
            <a:r>
              <a:rPr lang="zh-CN" altLang="en-US" sz="4800" b="0" dirty="0">
                <a:latin typeface="Cambria" charset="0"/>
                <a:ea typeface="Cambria" charset="0"/>
                <a:cs typeface="Times New Roman"/>
              </a:rPr>
              <a:t> </a:t>
            </a:r>
            <a:r>
              <a:rPr lang="en-US" altLang="zh-CN" sz="4800" b="0" dirty="0">
                <a:latin typeface="Cambria" charset="0"/>
                <a:ea typeface="Cambria" charset="0"/>
                <a:cs typeface="Times New Roman"/>
              </a:rPr>
              <a:t>Arousal</a:t>
            </a:r>
            <a:r>
              <a:rPr lang="zh-CN" altLang="en-US" sz="4800" b="0" dirty="0">
                <a:latin typeface="Cambria" charset="0"/>
                <a:ea typeface="Cambria" charset="0"/>
                <a:cs typeface="Times New Roman"/>
              </a:rPr>
              <a:t> </a:t>
            </a:r>
            <a:r>
              <a:rPr lang="en-US" altLang="zh-CN" sz="4800" b="0" dirty="0">
                <a:latin typeface="Cambria" charset="0"/>
                <a:ea typeface="Cambria" charset="0"/>
                <a:cs typeface="Times New Roman"/>
              </a:rPr>
              <a:t>Space</a:t>
            </a:r>
            <a:r>
              <a:rPr lang="zh-CN" altLang="en-US" sz="4800" b="0" dirty="0">
                <a:latin typeface="Cambria" charset="0"/>
                <a:ea typeface="Cambria" charset="0"/>
                <a:cs typeface="Times New Roman"/>
              </a:rPr>
              <a:t> </a:t>
            </a:r>
            <a:r>
              <a:rPr lang="en-US" altLang="zh-CN" sz="4800" b="0" dirty="0">
                <a:latin typeface="Cambria" charset="0"/>
                <a:ea typeface="Cambria" charset="0"/>
                <a:cs typeface="Times New Roman"/>
              </a:rPr>
              <a:t>from</a:t>
            </a:r>
            <a:r>
              <a:rPr lang="zh-CN" altLang="en-US" sz="4800" b="0" dirty="0">
                <a:latin typeface="Cambria" charset="0"/>
                <a:ea typeface="Cambria" charset="0"/>
                <a:cs typeface="Times New Roman"/>
              </a:rPr>
              <a:t> </a:t>
            </a:r>
            <a:r>
              <a:rPr lang="en-US" altLang="zh-CN" sz="4800" b="0" dirty="0">
                <a:latin typeface="Cambria" charset="0"/>
                <a:ea typeface="Cambria" charset="0"/>
                <a:cs typeface="Times New Roman"/>
              </a:rPr>
              <a:t>Microblog</a:t>
            </a:r>
            <a:r>
              <a:rPr lang="zh-CN" altLang="en-US" sz="4800" b="0" dirty="0">
                <a:latin typeface="Cambria" charset="0"/>
                <a:ea typeface="Cambria" charset="0"/>
                <a:cs typeface="Times New Roman"/>
              </a:rPr>
              <a:t> </a:t>
            </a:r>
            <a:r>
              <a:rPr lang="en-US" altLang="zh-CN" sz="4800" b="0" dirty="0">
                <a:latin typeface="Cambria" charset="0"/>
                <a:ea typeface="Cambria" charset="0"/>
                <a:cs typeface="Times New Roman"/>
              </a:rPr>
              <a:t>Data</a:t>
            </a:r>
            <a:endParaRPr lang="en-US" sz="4800" b="0" dirty="0">
              <a:latin typeface="Cambria" charset="0"/>
              <a:ea typeface="Cambria" charset="0"/>
              <a:cs typeface="Times New Roman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8626600" y="5536330"/>
            <a:ext cx="356540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National</a:t>
            </a:r>
            <a:r>
              <a:rPr kumimoji="1" lang="zh-CN" altLang="en-US" sz="20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Tsing</a:t>
            </a:r>
            <a:r>
              <a:rPr kumimoji="1" lang="zh-CN" altLang="en-US" sz="20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Hua</a:t>
            </a:r>
            <a:r>
              <a:rPr kumimoji="1" lang="zh-CN" altLang="en-US" sz="20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University</a:t>
            </a:r>
            <a:endParaRPr kumimoji="1" lang="zh-TW" altLang="en-US" sz="2000" kern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412276" y="5136220"/>
            <a:ext cx="57797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TW" sz="20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Institute of Information Systems and Applications</a:t>
            </a:r>
            <a:r>
              <a:rPr lang="en-US" altLang="zh-CN" sz="20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,</a:t>
            </a:r>
            <a:endParaRPr lang="en-US" altLang="zh-TW" sz="200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20134" y="3604266"/>
            <a:ext cx="3889206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b="1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Student</a:t>
            </a:r>
            <a:r>
              <a:rPr kumimoji="1" lang="en-US" altLang="zh-CN" sz="22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:</a:t>
            </a:r>
            <a:r>
              <a:rPr kumimoji="1" lang="zh-CN" altLang="en-US" sz="22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2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Shi</a:t>
            </a:r>
            <a:r>
              <a:rPr kumimoji="1" lang="zh-CN" altLang="en-US" sz="22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200" kern="0" err="1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Jinping</a:t>
            </a:r>
            <a:r>
              <a:rPr kumimoji="1" lang="zh-CN" altLang="en-US" sz="22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2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(</a:t>
            </a:r>
            <a:r>
              <a:rPr kumimoji="1" lang="zh-CN" altLang="en-US" sz="2200" kern="0">
                <a:solidFill>
                  <a:schemeClr val="bg1"/>
                </a:solidFill>
                <a:latin typeface="+mn-ea"/>
                <a:cs typeface="Times New Roman" charset="0"/>
                <a:sym typeface="+mn-lt"/>
              </a:rPr>
              <a:t>師晉平</a:t>
            </a:r>
            <a:r>
              <a:rPr kumimoji="1" lang="en-US" altLang="zh-CN" sz="22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)</a:t>
            </a:r>
            <a:endParaRPr kumimoji="1" lang="zh-TW" altLang="en-US" sz="2200" kern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  <a:sym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20133" y="4176730"/>
            <a:ext cx="3730508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b="1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Advisor</a:t>
            </a:r>
            <a:r>
              <a:rPr kumimoji="1" lang="en-US" altLang="zh-CN" sz="22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:</a:t>
            </a:r>
            <a:r>
              <a:rPr kumimoji="1" lang="zh-CN" altLang="en-US" sz="22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2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Prof.</a:t>
            </a:r>
            <a:r>
              <a:rPr kumimoji="1" lang="zh-CN" altLang="en-US" sz="22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2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Yi-Shin</a:t>
            </a:r>
            <a:r>
              <a:rPr kumimoji="1" lang="zh-CN" altLang="en-US" sz="22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200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Chen</a:t>
            </a:r>
            <a:endParaRPr kumimoji="1" lang="zh-TW" altLang="en-US" sz="2200" kern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  <a:sym typeface="+mn-lt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988" y="6028773"/>
            <a:ext cx="862012" cy="86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4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629">
        <p:fade/>
      </p:transition>
    </mc:Choice>
    <mc:Fallback xmlns="">
      <p:transition spd="med" advTm="2362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266771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Related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Work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92700" y="1184418"/>
            <a:ext cx="172186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However,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492699" y="2043863"/>
            <a:ext cx="10008616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relationship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among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not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clear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933231" y="2701884"/>
            <a:ext cx="9127551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What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if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=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=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=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Happy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=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=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=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1/6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?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92699" y="3239873"/>
            <a:ext cx="10008616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It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easily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causes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misclassification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problem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445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6604">
        <p:fade/>
      </p:transition>
    </mc:Choice>
    <mc:Fallback xmlns="">
      <p:transition spd="med" advTm="2660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266771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Related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Work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92699" y="1093566"/>
            <a:ext cx="504497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Defined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VA-Space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17338" y="1857872"/>
            <a:ext cx="7707559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Daniel.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etc.,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Modelling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Facebook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Posts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2016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17338" y="2373122"/>
            <a:ext cx="7707559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Jin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W.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etc.,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Community-Based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Weighted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Graph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Valence-Arousal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Affective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Words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2016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1" t="6666" r="8681" b="5208"/>
          <a:stretch/>
        </p:blipFill>
        <p:spPr>
          <a:xfrm>
            <a:off x="3360852" y="3781712"/>
            <a:ext cx="1898117" cy="1992316"/>
          </a:xfrm>
          <a:prstGeom prst="rect">
            <a:avLst/>
          </a:prstGeom>
        </p:spPr>
      </p:pic>
      <p:sp>
        <p:nvSpPr>
          <p:cNvPr id="17" name="向右箭號 16"/>
          <p:cNvSpPr/>
          <p:nvPr/>
        </p:nvSpPr>
        <p:spPr>
          <a:xfrm>
            <a:off x="2651929" y="4535554"/>
            <a:ext cx="533592" cy="48463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802927" y="5774028"/>
            <a:ext cx="1116011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VA-space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434300" y="4413000"/>
            <a:ext cx="5131092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Intuitively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displays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relationship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among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462876" y="5306416"/>
            <a:ext cx="5140037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It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naturally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combines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different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331" y="4413000"/>
            <a:ext cx="562691" cy="729740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5434300" y="3824264"/>
            <a:ext cx="6411336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has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values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</a:t>
            </a:r>
            <a:r>
              <a:rPr kumimoji="1" lang="en-US" altLang="zh-CN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values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)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4766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/>
      <p:bldP spid="20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群組 41"/>
          <p:cNvGrpSpPr/>
          <p:nvPr/>
        </p:nvGrpSpPr>
        <p:grpSpPr>
          <a:xfrm>
            <a:off x="1056509" y="2962044"/>
            <a:ext cx="2996376" cy="2732765"/>
            <a:chOff x="1309891" y="3716663"/>
            <a:chExt cx="2996376" cy="2732765"/>
          </a:xfrm>
        </p:grpSpPr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9891" y="3716663"/>
              <a:ext cx="2996376" cy="2732765"/>
            </a:xfrm>
            <a:prstGeom prst="rect">
              <a:avLst/>
            </a:prstGeom>
          </p:spPr>
        </p:pic>
        <p:sp>
          <p:nvSpPr>
            <p:cNvPr id="26" name="文字方塊 25"/>
            <p:cNvSpPr txBox="1"/>
            <p:nvPr/>
          </p:nvSpPr>
          <p:spPr>
            <a:xfrm>
              <a:off x="3454957" y="5127674"/>
              <a:ext cx="787395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kumimoji="1" lang="en-US" altLang="zh-CN" sz="1200" b="1" i="1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Valence</a:t>
              </a:r>
              <a:endParaRPr kumimoji="1" lang="zh-TW" altLang="en-US" sz="12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1977251" y="3821537"/>
              <a:ext cx="774571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kumimoji="1" lang="en-US" altLang="zh-CN" sz="1200" b="1" i="1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Arousal</a:t>
              </a:r>
              <a:endParaRPr kumimoji="1" lang="zh-TW" altLang="en-US" sz="12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266771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Related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Work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9507736" y="3580944"/>
            <a:ext cx="21544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causes</a:t>
            </a:r>
            <a:r>
              <a:rPr kumimoji="1" lang="zh-CN" altLang="en-US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bias</a:t>
            </a:r>
            <a:endParaRPr kumimoji="1" lang="zh-CN" altLang="en-US" sz="2000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30" name="直線箭頭接點 29"/>
          <p:cNvCxnSpPr/>
          <p:nvPr/>
        </p:nvCxnSpPr>
        <p:spPr>
          <a:xfrm>
            <a:off x="1406394" y="2834373"/>
            <a:ext cx="931574" cy="1630822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1056509" y="2322958"/>
            <a:ext cx="3278395" cy="49244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Stop</a:t>
            </a:r>
            <a:r>
              <a:rPr kumimoji="1" lang="zh-CN" altLang="en-US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it!</a:t>
            </a:r>
            <a:r>
              <a:rPr kumimoji="1" lang="zh-CN" altLang="en-US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It’s</a:t>
            </a:r>
            <a:r>
              <a:rPr kumimoji="1" lang="zh-CN" altLang="en-US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not</a:t>
            </a:r>
            <a:r>
              <a:rPr kumimoji="1" lang="zh-CN" altLang="en-US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funny!</a:t>
            </a:r>
            <a:endParaRPr kumimoji="1" lang="zh-TW" altLang="en-US" sz="2000" b="1" i="1" kern="0">
              <a:latin typeface="Times New Roman" charset="0"/>
              <a:ea typeface="Times New Roman" charset="0"/>
              <a:cs typeface="Times New Roman" charset="0"/>
              <a:sym typeface="+mn-lt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084213" y="2839320"/>
            <a:ext cx="64436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橢圓 22"/>
          <p:cNvSpPr/>
          <p:nvPr/>
        </p:nvSpPr>
        <p:spPr>
          <a:xfrm>
            <a:off x="2253252" y="4485130"/>
            <a:ext cx="144000" cy="144000"/>
          </a:xfrm>
          <a:prstGeom prst="ellipse">
            <a:avLst/>
          </a:prstGeom>
          <a:solidFill>
            <a:schemeClr val="accent5">
              <a:lumMod val="7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橢圓 26"/>
          <p:cNvSpPr/>
          <p:nvPr/>
        </p:nvSpPr>
        <p:spPr>
          <a:xfrm>
            <a:off x="2817580" y="4393195"/>
            <a:ext cx="144000" cy="144000"/>
          </a:xfrm>
          <a:prstGeom prst="ellipse">
            <a:avLst/>
          </a:prstGeom>
          <a:solidFill>
            <a:srgbClr val="92D0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橢圓 28"/>
          <p:cNvSpPr/>
          <p:nvPr/>
        </p:nvSpPr>
        <p:spPr>
          <a:xfrm>
            <a:off x="3180709" y="4118929"/>
            <a:ext cx="144000" cy="144000"/>
          </a:xfrm>
          <a:prstGeom prst="ellipse">
            <a:avLst/>
          </a:prstGeom>
          <a:solidFill>
            <a:schemeClr val="accent5">
              <a:lumMod val="7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線箭頭接點 32"/>
          <p:cNvCxnSpPr/>
          <p:nvPr/>
        </p:nvCxnSpPr>
        <p:spPr>
          <a:xfrm flipH="1">
            <a:off x="3265425" y="2870109"/>
            <a:ext cx="125937" cy="124882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>
            <a:off x="3015243" y="2858956"/>
            <a:ext cx="64436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群組 42"/>
          <p:cNvGrpSpPr/>
          <p:nvPr/>
        </p:nvGrpSpPr>
        <p:grpSpPr>
          <a:xfrm>
            <a:off x="6197951" y="2859616"/>
            <a:ext cx="2996376" cy="2732765"/>
            <a:chOff x="1309891" y="3716663"/>
            <a:chExt cx="2996376" cy="2732765"/>
          </a:xfrm>
        </p:grpSpPr>
        <p:pic>
          <p:nvPicPr>
            <p:cNvPr id="44" name="圖片 4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9891" y="3716663"/>
              <a:ext cx="2996376" cy="2732765"/>
            </a:xfrm>
            <a:prstGeom prst="rect">
              <a:avLst/>
            </a:prstGeom>
          </p:spPr>
        </p:pic>
        <p:sp>
          <p:nvSpPr>
            <p:cNvPr id="45" name="文字方塊 44"/>
            <p:cNvSpPr txBox="1"/>
            <p:nvPr/>
          </p:nvSpPr>
          <p:spPr>
            <a:xfrm>
              <a:off x="3454957" y="5127674"/>
              <a:ext cx="787395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kumimoji="1" lang="en-US" altLang="zh-CN" sz="1200" b="1" i="1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Valence</a:t>
              </a:r>
              <a:endParaRPr kumimoji="1" lang="zh-TW" altLang="en-US" sz="12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1977251" y="3821537"/>
              <a:ext cx="774571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kumimoji="1" lang="en-US" altLang="zh-CN" sz="1200" b="1" i="1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Arousal</a:t>
              </a:r>
              <a:endParaRPr kumimoji="1" lang="zh-TW" altLang="en-US" sz="12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47" name="橢圓 46"/>
          <p:cNvSpPr/>
          <p:nvPr/>
        </p:nvSpPr>
        <p:spPr>
          <a:xfrm>
            <a:off x="6865311" y="3529531"/>
            <a:ext cx="144000" cy="144000"/>
          </a:xfrm>
          <a:prstGeom prst="ellipse">
            <a:avLst/>
          </a:prstGeom>
          <a:solidFill>
            <a:srgbClr val="92D0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向右箭號 47"/>
          <p:cNvSpPr/>
          <p:nvPr/>
        </p:nvSpPr>
        <p:spPr>
          <a:xfrm>
            <a:off x="4286278" y="4065241"/>
            <a:ext cx="1847758" cy="48463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4213653" y="3619996"/>
            <a:ext cx="1993007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Expected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location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5621315" y="65726"/>
            <a:ext cx="6500173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sz="24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24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4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endParaRPr kumimoji="1" lang="zh-TW" altLang="en-US" sz="2400" b="1" i="1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623743" y="1387183"/>
            <a:ext cx="5455340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label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or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verify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endParaRPr kumimoji="1" lang="zh-TW" altLang="en-US" sz="2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9507736" y="4157300"/>
            <a:ext cx="26137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words</a:t>
            </a:r>
            <a:r>
              <a:rPr kumimoji="1" lang="zh-CN" altLang="en-US" sz="2000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lack</a:t>
            </a:r>
            <a:r>
              <a:rPr kumimoji="1" lang="zh-CN" altLang="en-US" sz="2000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20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values</a:t>
            </a:r>
            <a:endParaRPr kumimoji="1" lang="zh-CN" altLang="en-US" sz="2000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5620" y="6108537"/>
            <a:ext cx="6519610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i="1" kern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Jin</a:t>
            </a:r>
            <a:r>
              <a:rPr kumimoji="1" lang="zh-CN" altLang="en-US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W.</a:t>
            </a:r>
            <a:r>
              <a:rPr kumimoji="1" lang="zh-CN" altLang="en-US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etc.,</a:t>
            </a:r>
            <a:r>
              <a:rPr kumimoji="1" lang="zh-CN" altLang="en-US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Community-Based</a:t>
            </a:r>
            <a:r>
              <a:rPr kumimoji="1" lang="zh-CN" altLang="en-US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Weighted</a:t>
            </a:r>
            <a:r>
              <a:rPr kumimoji="1" lang="zh-CN" altLang="en-US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Graph</a:t>
            </a:r>
            <a:r>
              <a:rPr kumimoji="1" lang="zh-CN" altLang="en-US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r>
              <a:rPr kumimoji="1" lang="zh-CN" altLang="en-US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Valence-Arousal</a:t>
            </a:r>
            <a:r>
              <a:rPr kumimoji="1" lang="zh-CN" altLang="en-US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Affective</a:t>
            </a:r>
            <a:r>
              <a:rPr kumimoji="1" lang="zh-CN" altLang="en-US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Words,</a:t>
            </a:r>
            <a:r>
              <a:rPr kumimoji="1" lang="zh-CN" altLang="en-US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2016</a:t>
            </a:r>
            <a:endParaRPr kumimoji="1" lang="zh-TW" altLang="en-US" sz="1600" i="1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12</a:t>
            </a:fld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191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2221">
        <p:fade/>
      </p:transition>
    </mc:Choice>
    <mc:Fallback xmlns="">
      <p:transition spd="med" advTm="622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2" grpId="0"/>
      <p:bldP spid="23" grpId="0" animBg="1"/>
      <p:bldP spid="27" grpId="0" animBg="1"/>
      <p:bldP spid="29" grpId="0" animBg="1"/>
      <p:bldP spid="47" grpId="0" animBg="1"/>
      <p:bldP spid="48" grpId="0" animBg="1"/>
      <p:bldP spid="49" grpId="0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266771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Related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Work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2760402" y="2575996"/>
            <a:ext cx="1172409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</a:t>
            </a:r>
            <a:endParaRPr kumimoji="1" lang="zh-TW" altLang="en-US" b="1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725143" y="2672140"/>
            <a:ext cx="2176889" cy="96949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Stop</a:t>
            </a:r>
            <a:r>
              <a:rPr kumimoji="1" lang="zh-CN" altLang="en-US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it!</a:t>
            </a:r>
            <a:r>
              <a:rPr kumimoji="1" lang="zh-CN" altLang="en-US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It’s</a:t>
            </a:r>
            <a:r>
              <a:rPr kumimoji="1" lang="zh-CN" altLang="en-US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not</a:t>
            </a:r>
            <a:r>
              <a:rPr kumimoji="1" lang="zh-CN" altLang="en-US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funny!</a:t>
            </a:r>
            <a:endParaRPr kumimoji="1" lang="zh-TW" altLang="en-US" sz="2000" b="1" i="1" kern="0">
              <a:latin typeface="Times New Roman" charset="0"/>
              <a:ea typeface="Times New Roman" charset="0"/>
              <a:cs typeface="Times New Roman" charset="0"/>
              <a:sym typeface="+mn-lt"/>
            </a:endParaRPr>
          </a:p>
        </p:txBody>
      </p:sp>
      <p:sp>
        <p:nvSpPr>
          <p:cNvPr id="31" name="向右箭號 30"/>
          <p:cNvSpPr/>
          <p:nvPr/>
        </p:nvSpPr>
        <p:spPr>
          <a:xfrm>
            <a:off x="2694571" y="2947422"/>
            <a:ext cx="1214645" cy="48463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3909216" y="1823355"/>
            <a:ext cx="2996376" cy="2732765"/>
            <a:chOff x="4451083" y="1706295"/>
            <a:chExt cx="2996376" cy="2732765"/>
          </a:xfrm>
        </p:grpSpPr>
        <p:grpSp>
          <p:nvGrpSpPr>
            <p:cNvPr id="43" name="群組 42"/>
            <p:cNvGrpSpPr/>
            <p:nvPr/>
          </p:nvGrpSpPr>
          <p:grpSpPr>
            <a:xfrm>
              <a:off x="4451083" y="1706295"/>
              <a:ext cx="2996376" cy="2732765"/>
              <a:chOff x="1309891" y="3716663"/>
              <a:chExt cx="2996376" cy="2732765"/>
            </a:xfrm>
          </p:grpSpPr>
          <p:pic>
            <p:nvPicPr>
              <p:cNvPr id="44" name="圖片 4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9891" y="3716663"/>
                <a:ext cx="2996376" cy="2732765"/>
              </a:xfrm>
              <a:prstGeom prst="rect">
                <a:avLst/>
              </a:prstGeom>
            </p:spPr>
          </p:pic>
          <p:sp>
            <p:nvSpPr>
              <p:cNvPr id="45" name="文字方塊 44"/>
              <p:cNvSpPr txBox="1"/>
              <p:nvPr/>
            </p:nvSpPr>
            <p:spPr>
              <a:xfrm>
                <a:off x="3454957" y="5127674"/>
                <a:ext cx="787395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kumimoji="1" lang="en-US" altLang="zh-CN" sz="1200" b="1" i="1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Valence</a:t>
                </a:r>
                <a:endParaRPr kumimoji="1" lang="zh-TW" altLang="en-US" sz="1200" b="1" i="1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6" name="文字方塊 45"/>
              <p:cNvSpPr txBox="1"/>
              <p:nvPr/>
            </p:nvSpPr>
            <p:spPr>
              <a:xfrm>
                <a:off x="1977251" y="3821537"/>
                <a:ext cx="774571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kumimoji="1" lang="en-US" altLang="zh-CN" sz="1200" b="1" i="1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Arousal</a:t>
                </a:r>
                <a:endParaRPr kumimoji="1" lang="zh-TW" altLang="en-US" sz="1200" b="1" i="1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47" name="橢圓 46"/>
            <p:cNvSpPr/>
            <p:nvPr/>
          </p:nvSpPr>
          <p:spPr>
            <a:xfrm>
              <a:off x="5118443" y="2376210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橢圓 34"/>
            <p:cNvSpPr/>
            <p:nvPr/>
          </p:nvSpPr>
          <p:spPr>
            <a:xfrm>
              <a:off x="5270843" y="2528610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橢圓 35"/>
            <p:cNvSpPr/>
            <p:nvPr/>
          </p:nvSpPr>
          <p:spPr>
            <a:xfrm>
              <a:off x="5004674" y="2192089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橢圓 36"/>
            <p:cNvSpPr/>
            <p:nvPr/>
          </p:nvSpPr>
          <p:spPr>
            <a:xfrm>
              <a:off x="5342843" y="2348689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橢圓 37"/>
            <p:cNvSpPr/>
            <p:nvPr/>
          </p:nvSpPr>
          <p:spPr>
            <a:xfrm>
              <a:off x="5198843" y="2596989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橢圓 38"/>
            <p:cNvSpPr/>
            <p:nvPr/>
          </p:nvSpPr>
          <p:spPr>
            <a:xfrm>
              <a:off x="5114102" y="2496266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橢圓 39"/>
            <p:cNvSpPr/>
            <p:nvPr/>
          </p:nvSpPr>
          <p:spPr>
            <a:xfrm>
              <a:off x="5186102" y="2212150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橢圓 49"/>
            <p:cNvSpPr/>
            <p:nvPr/>
          </p:nvSpPr>
          <p:spPr>
            <a:xfrm>
              <a:off x="4957361" y="2384610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橢圓 50"/>
            <p:cNvSpPr/>
            <p:nvPr/>
          </p:nvSpPr>
          <p:spPr>
            <a:xfrm>
              <a:off x="5414843" y="2562800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橢圓 51"/>
            <p:cNvSpPr/>
            <p:nvPr/>
          </p:nvSpPr>
          <p:spPr>
            <a:xfrm>
              <a:off x="5665728" y="2870423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橢圓 52"/>
            <p:cNvSpPr/>
            <p:nvPr/>
          </p:nvSpPr>
          <p:spPr>
            <a:xfrm>
              <a:off x="4970102" y="2768202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8" name="向右箭號 57"/>
          <p:cNvSpPr/>
          <p:nvPr/>
        </p:nvSpPr>
        <p:spPr>
          <a:xfrm>
            <a:off x="6958735" y="2947421"/>
            <a:ext cx="1214645" cy="48463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8285675" y="1867983"/>
            <a:ext cx="2996376" cy="2732765"/>
            <a:chOff x="8827542" y="1750923"/>
            <a:chExt cx="2996376" cy="2732765"/>
          </a:xfrm>
        </p:grpSpPr>
        <p:grpSp>
          <p:nvGrpSpPr>
            <p:cNvPr id="54" name="群組 53"/>
            <p:cNvGrpSpPr/>
            <p:nvPr/>
          </p:nvGrpSpPr>
          <p:grpSpPr>
            <a:xfrm>
              <a:off x="8827542" y="1750923"/>
              <a:ext cx="2996376" cy="2732765"/>
              <a:chOff x="1309891" y="3716663"/>
              <a:chExt cx="2996376" cy="2732765"/>
            </a:xfrm>
          </p:grpSpPr>
          <p:pic>
            <p:nvPicPr>
              <p:cNvPr id="55" name="圖片 5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9891" y="3716663"/>
                <a:ext cx="2996376" cy="2732765"/>
              </a:xfrm>
              <a:prstGeom prst="rect">
                <a:avLst/>
              </a:prstGeom>
            </p:spPr>
          </p:pic>
          <p:sp>
            <p:nvSpPr>
              <p:cNvPr id="56" name="文字方塊 55"/>
              <p:cNvSpPr txBox="1"/>
              <p:nvPr/>
            </p:nvSpPr>
            <p:spPr>
              <a:xfrm>
                <a:off x="3454957" y="5127674"/>
                <a:ext cx="787395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kumimoji="1" lang="en-US" altLang="zh-CN" sz="1200" b="1" i="1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Valence</a:t>
                </a:r>
                <a:endParaRPr kumimoji="1" lang="zh-TW" altLang="en-US" sz="1200" b="1" i="1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7" name="文字方塊 56"/>
              <p:cNvSpPr txBox="1"/>
              <p:nvPr/>
            </p:nvSpPr>
            <p:spPr>
              <a:xfrm>
                <a:off x="1977251" y="3821537"/>
                <a:ext cx="774571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kumimoji="1" lang="en-US" altLang="zh-CN" sz="1200" b="1" i="1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Arousal</a:t>
                </a:r>
                <a:endParaRPr kumimoji="1" lang="zh-TW" altLang="en-US" sz="1200" b="1" i="1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59" name="橢圓 58"/>
            <p:cNvSpPr/>
            <p:nvPr/>
          </p:nvSpPr>
          <p:spPr>
            <a:xfrm>
              <a:off x="9524227" y="2624202"/>
              <a:ext cx="144000" cy="144000"/>
            </a:xfrm>
            <a:prstGeom prst="ellipse">
              <a:avLst/>
            </a:prstGeom>
            <a:solidFill>
              <a:srgbClr val="92D05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0" name="文字方塊 59"/>
          <p:cNvSpPr txBox="1"/>
          <p:nvPr/>
        </p:nvSpPr>
        <p:spPr>
          <a:xfrm>
            <a:off x="6942937" y="2586449"/>
            <a:ext cx="1172409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Average</a:t>
            </a:r>
            <a:endParaRPr kumimoji="1" lang="zh-TW" altLang="en-US" b="1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372849" y="4752175"/>
            <a:ext cx="7327361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Only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provides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location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space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725143" y="5183985"/>
            <a:ext cx="3554128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How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accurate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location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is?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372849" y="5731196"/>
            <a:ext cx="3944077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Influenced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outliers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335384" y="1064522"/>
            <a:ext cx="8350363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label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or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verify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(another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alternative)</a:t>
            </a:r>
            <a:endParaRPr kumimoji="1" lang="zh-TW" altLang="en-US" sz="2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450441" y="4045129"/>
            <a:ext cx="1332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372849" y="6344404"/>
            <a:ext cx="3944077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Variance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6" name="文字方塊 65"/>
          <p:cNvSpPr txBox="1"/>
          <p:nvPr/>
        </p:nvSpPr>
        <p:spPr>
          <a:xfrm>
            <a:off x="4944976" y="6344404"/>
            <a:ext cx="6865982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Daniel.</a:t>
            </a:r>
            <a:r>
              <a:rPr kumimoji="1" lang="zh-CN" altLang="en-US" sz="16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etc.,</a:t>
            </a:r>
            <a:r>
              <a:rPr kumimoji="1" lang="zh-CN" altLang="en-US" sz="16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Modelling</a:t>
            </a:r>
            <a:r>
              <a:rPr kumimoji="1" lang="zh-CN" altLang="en-US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Facebook</a:t>
            </a:r>
            <a:r>
              <a:rPr kumimoji="1" lang="zh-CN" altLang="en-US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Posts</a:t>
            </a:r>
            <a:r>
              <a:rPr kumimoji="1" lang="en-US" altLang="zh-CN" sz="16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16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2016</a:t>
            </a:r>
            <a:endParaRPr kumimoji="1" lang="zh-TW" altLang="en-US" sz="1600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13</a:t>
            </a:fld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914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3053">
        <p:fade/>
      </p:transition>
    </mc:Choice>
    <mc:Fallback xmlns="">
      <p:transition spd="med" advTm="430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1" grpId="0" animBg="1"/>
      <p:bldP spid="58" grpId="0" animBg="1"/>
      <p:bldP spid="60" grpId="0"/>
      <p:bldP spid="61" grpId="0"/>
      <p:bldP spid="62" grpId="0"/>
      <p:bldP spid="49" grpId="0"/>
      <p:bldP spid="7" grpId="0"/>
      <p:bldP spid="6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266771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Related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Work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492699" y="2097455"/>
            <a:ext cx="525015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TW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have difficulty in detecting ambiguous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492699" y="2757855"/>
            <a:ext cx="60564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People</a:t>
            </a:r>
            <a:r>
              <a:rPr kumimoji="1" lang="zh-CN" altLang="en-US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not</a:t>
            </a:r>
            <a:r>
              <a:rPr kumimoji="1" lang="zh-CN" altLang="en-US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certain</a:t>
            </a:r>
            <a:r>
              <a:rPr kumimoji="1" lang="zh-CN" altLang="en-US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measure</a:t>
            </a:r>
            <a:r>
              <a:rPr kumimoji="1" lang="zh-CN" altLang="en-US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status</a:t>
            </a:r>
            <a:endParaRPr kumimoji="1" lang="zh-TW" altLang="en-US" sz="20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6" name="文字方塊 65"/>
          <p:cNvSpPr txBox="1"/>
          <p:nvPr/>
        </p:nvSpPr>
        <p:spPr>
          <a:xfrm>
            <a:off x="492699" y="3433768"/>
            <a:ext cx="74494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TW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cannot reveal the relationship among possible emotions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492699" y="1258527"/>
            <a:ext cx="4507965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TW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Determinative Classifications 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492698" y="4133449"/>
            <a:ext cx="3645550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Regression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Approaches</a:t>
            </a:r>
            <a:endParaRPr kumimoji="1" lang="zh-TW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9" name="文字方塊 68"/>
          <p:cNvSpPr txBox="1"/>
          <p:nvPr/>
        </p:nvSpPr>
        <p:spPr>
          <a:xfrm>
            <a:off x="492698" y="5485309"/>
            <a:ext cx="335380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TW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cause </a:t>
            </a:r>
            <a:r>
              <a:rPr kumimoji="1" lang="en-US" altLang="zh-TW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variance ratings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492698" y="6077964"/>
            <a:ext cx="422904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en-US" altLang="zh-TW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TW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word-level based,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have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TW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bias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14</a:t>
            </a:fld>
            <a:endParaRPr kumimoji="1"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492698" y="4881168"/>
            <a:ext cx="384111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naturally</a:t>
            </a:r>
            <a:r>
              <a:rPr kumimoji="1" lang="zh-CN" altLang="en-US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people</a:t>
            </a:r>
            <a:r>
              <a:rPr kumimoji="1" lang="zh-CN" altLang="en-US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rate</a:t>
            </a:r>
            <a:endParaRPr kumimoji="1" lang="zh-TW" altLang="en-US" sz="20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1280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295">
        <p:fade/>
      </p:transition>
    </mc:Choice>
    <mc:Fallback xmlns="">
      <p:transition spd="med" advTm="1529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209865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Objectives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92699" y="1087376"/>
            <a:ext cx="9425293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Our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Method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–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b="1" kern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EmoPredictor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Probabilistic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492699" y="3773273"/>
            <a:ext cx="10421583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we </a:t>
            </a:r>
            <a:r>
              <a:rPr kumimoji="1" lang="en-US" altLang="zh-CN" sz="24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provide</a:t>
            </a:r>
            <a:r>
              <a:rPr kumimoji="1" lang="zh-CN" altLang="en-US" sz="24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4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distribution</a:t>
            </a:r>
            <a:r>
              <a:rPr kumimoji="1" lang="zh-CN" altLang="en-US" sz="24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space</a:t>
            </a:r>
            <a:endParaRPr kumimoji="1" lang="zh-TW" altLang="en-US" sz="24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559462" y="1688976"/>
            <a:ext cx="9092538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Integrates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determinative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classification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into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 model</a:t>
            </a:r>
            <a:endParaRPr kumimoji="1" lang="zh-TW" altLang="en-US" sz="2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591350" y="4958444"/>
            <a:ext cx="1965982" cy="96949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Stop</a:t>
            </a:r>
            <a:r>
              <a:rPr kumimoji="1" lang="zh-CN" altLang="en-US" sz="200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it!</a:t>
            </a:r>
            <a:r>
              <a:rPr kumimoji="1" lang="zh-CN" altLang="en-US" sz="200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It’s</a:t>
            </a:r>
            <a:r>
              <a:rPr kumimoji="1" lang="zh-CN" altLang="en-US" sz="200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not</a:t>
            </a:r>
            <a:r>
              <a:rPr kumimoji="1" lang="zh-CN" altLang="en-US" sz="200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funny!</a:t>
            </a:r>
            <a:endParaRPr kumimoji="1" lang="zh-TW" altLang="en-US" sz="2000" b="1" i="1" kern="0" dirty="0">
              <a:latin typeface="Times New Roman" charset="0"/>
              <a:ea typeface="Times New Roman" charset="0"/>
              <a:cs typeface="Times New Roman" charset="0"/>
              <a:sym typeface="+mn-lt"/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5731082" y="4388746"/>
            <a:ext cx="2299663" cy="2251438"/>
            <a:chOff x="1309891" y="3716663"/>
            <a:chExt cx="2996376" cy="2732765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9891" y="3716663"/>
              <a:ext cx="2996376" cy="2732765"/>
            </a:xfrm>
            <a:prstGeom prst="rect">
              <a:avLst/>
            </a:prstGeom>
          </p:spPr>
        </p:pic>
        <p:sp>
          <p:nvSpPr>
            <p:cNvPr id="14" name="文字方塊 13"/>
            <p:cNvSpPr txBox="1"/>
            <p:nvPr/>
          </p:nvSpPr>
          <p:spPr>
            <a:xfrm>
              <a:off x="3454957" y="5127674"/>
              <a:ext cx="787395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kumimoji="1" lang="en-US" altLang="zh-CN" sz="1200" b="1" i="1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Valence</a:t>
              </a:r>
              <a:endParaRPr kumimoji="1" lang="zh-TW" altLang="en-US" sz="12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1977251" y="3821537"/>
              <a:ext cx="774571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kumimoji="1" lang="en-US" altLang="zh-CN" sz="1200" b="1" i="1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Arousal</a:t>
              </a:r>
              <a:endParaRPr kumimoji="1" lang="zh-TW" altLang="en-US" sz="12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6" name="橢圓 15"/>
          <p:cNvSpPr/>
          <p:nvPr/>
        </p:nvSpPr>
        <p:spPr>
          <a:xfrm rot="2566597">
            <a:off x="5785778" y="4778010"/>
            <a:ext cx="1032477" cy="616837"/>
          </a:xfrm>
          <a:prstGeom prst="ellipse">
            <a:avLst/>
          </a:prstGeom>
          <a:solidFill>
            <a:schemeClr val="bg1"/>
          </a:solidFill>
          <a:ln w="317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6191486" y="5006809"/>
            <a:ext cx="144000" cy="144000"/>
          </a:xfrm>
          <a:prstGeom prst="ellipse">
            <a:avLst/>
          </a:prstGeom>
          <a:solidFill>
            <a:srgbClr val="92D0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向右箭號 17"/>
          <p:cNvSpPr/>
          <p:nvPr/>
        </p:nvSpPr>
        <p:spPr>
          <a:xfrm>
            <a:off x="4657859" y="5189068"/>
            <a:ext cx="772905" cy="48463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92699" y="2491401"/>
            <a:ext cx="10175301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Instead of obtaining a specific emotion or exact values in VA-space, for a given statement,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15</a:t>
            </a:fld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71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7515">
        <p:fade/>
      </p:transition>
    </mc:Choice>
    <mc:Fallback xmlns="">
      <p:transition spd="med" advTm="675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71" grpId="0"/>
      <p:bldP spid="10" grpId="0"/>
      <p:bldP spid="16" grpId="0" animBg="1"/>
      <p:bldP spid="17" grpId="0" animBg="1"/>
      <p:bldP spid="18" grpId="0" animBg="1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148309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Outline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92699" y="1123268"/>
            <a:ext cx="2339102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Introduction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92699" y="1683947"/>
            <a:ext cx="253466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Related</a:t>
            </a:r>
            <a:r>
              <a:rPr kumimoji="1" lang="zh-CN" altLang="en-US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Work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92699" y="2786893"/>
            <a:ext cx="255550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Methodology</a:t>
            </a:r>
            <a:endParaRPr kumimoji="1" lang="zh-TW" altLang="en-US" sz="24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57134" y="3323873"/>
            <a:ext cx="171393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Overview</a:t>
            </a:r>
            <a:endParaRPr kumimoji="1" lang="zh-TW" altLang="en-US" sz="20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57134" y="4273275"/>
            <a:ext cx="411522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Modeling</a:t>
            </a:r>
            <a:endParaRPr kumimoji="1" lang="zh-TW" altLang="en-US" sz="20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492699" y="4863009"/>
            <a:ext cx="2188420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Experiment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87077" y="5526179"/>
            <a:ext cx="2188420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Conclusion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7134" y="3796874"/>
            <a:ext cx="190148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Framework</a:t>
            </a:r>
            <a:endParaRPr kumimoji="1" lang="zh-TW" altLang="en-US" sz="20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87077" y="2235420"/>
            <a:ext cx="2005677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Objective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837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852">
        <p:fade/>
      </p:transition>
    </mc:Choice>
    <mc:Fallback xmlns="">
      <p:transition spd="med" advTm="1485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2531462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Assumptions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19530" y="4293558"/>
            <a:ext cx="11132203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600"/>
              </a:spcBef>
              <a:buFont typeface="+mj-lt"/>
              <a:buAutoNum type="arabicPeriod" startAt="2"/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consists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multi-emotions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rather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than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single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endParaRPr kumimoji="1" lang="zh-TW" altLang="en-US" sz="2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19530" y="1689523"/>
            <a:ext cx="8930869" cy="97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Different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users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have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different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perceptions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towards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same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text,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but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lead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certain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distribution</a:t>
            </a:r>
            <a:endParaRPr kumimoji="1" lang="zh-TW" altLang="en-US" sz="2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19530" y="1010565"/>
            <a:ext cx="959341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Most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work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follows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or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implies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following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assumptions: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514" y="2848612"/>
            <a:ext cx="3460331" cy="1186534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238" y="2848612"/>
            <a:ext cx="4388162" cy="1148022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514" y="5121166"/>
            <a:ext cx="3748656" cy="1336306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499" y="5002354"/>
            <a:ext cx="3786230" cy="1556717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0435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6137329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5331909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Assumptions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19532" y="3614498"/>
            <a:ext cx="97386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600"/>
              </a:spcBef>
              <a:buFont typeface="+mj-lt"/>
              <a:buAutoNum type="arabicPeriod" startAt="2"/>
            </a:pP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consists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multi-emotions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rather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than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single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19532" y="1213787"/>
            <a:ext cx="945272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Different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users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have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different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quantified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perceptions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toward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same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text,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even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they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detect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as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same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/>
              <p:cNvSpPr txBox="1"/>
              <p:nvPr/>
            </p:nvSpPr>
            <p:spPr>
              <a:xfrm>
                <a:off x="5903887" y="2197453"/>
                <a:ext cx="1817662" cy="4801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𝒚</m:t>
                      </m:r>
                      <m:r>
                        <a:rPr kumimoji="1" lang="en-US" altLang="zh-CN" sz="24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=(</m:t>
                      </m:r>
                      <m:r>
                        <a:rPr kumimoji="1" lang="en-US" altLang="zh-CN" sz="2400" b="1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𝒗</m:t>
                      </m:r>
                      <m:r>
                        <a:rPr kumimoji="1" lang="en-US" altLang="zh-CN" sz="24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,</m:t>
                      </m:r>
                      <m:r>
                        <a:rPr kumimoji="1" lang="en-US" altLang="zh-CN" sz="2400" b="1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𝒂</m:t>
                      </m:r>
                      <m:r>
                        <a:rPr kumimoji="1" lang="en-US" altLang="zh-CN" sz="24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TW" altLang="en-US" sz="24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887" y="2197453"/>
                <a:ext cx="1817662" cy="4801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1093955" y="2244895"/>
            <a:ext cx="393569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single</a:t>
            </a:r>
            <a:r>
              <a:rPr kumimoji="1" lang="zh-CN" altLang="en-US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</a:t>
            </a:r>
            <a:endParaRPr kumimoji="1" lang="zh-TW" altLang="en-US" sz="2000" i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字方塊 10"/>
              <p:cNvSpPr txBox="1"/>
              <p:nvPr/>
            </p:nvSpPr>
            <p:spPr>
              <a:xfrm>
                <a:off x="6066791" y="2843217"/>
                <a:ext cx="1300356" cy="480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𝒚</m:t>
                      </m:r>
                      <m:r>
                        <a:rPr kumimoji="1" lang="en-US" altLang="zh-CN" sz="24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∼</m:t>
                      </m:r>
                      <m:r>
                        <a:rPr kumimoji="1" lang="en-US" altLang="zh-CN" sz="2400" i="1" kern="0" smtClean="0"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𝑔</m:t>
                      </m:r>
                      <m:r>
                        <a:rPr kumimoji="1" lang="en-US" altLang="zh-CN" sz="2400" b="0" i="1" kern="0" smtClean="0"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(</m:t>
                      </m:r>
                      <m:r>
                        <a:rPr kumimoji="1" lang="en-US" altLang="zh-CN" sz="2400" b="1" i="1" kern="0" smtClean="0"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𝜽</m:t>
                      </m:r>
                      <m:r>
                        <a:rPr kumimoji="1" lang="en-US" altLang="zh-CN" sz="2400" b="0" i="1" kern="0" smtClean="0"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TW" altLang="en-US" sz="24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791" y="2843217"/>
                <a:ext cx="1300356" cy="4801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1093955" y="2860978"/>
            <a:ext cx="481894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distribution</a:t>
            </a:r>
            <a:r>
              <a:rPr kumimoji="1" lang="zh-CN" altLang="en-US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text:</a:t>
            </a:r>
            <a:endParaRPr kumimoji="1" lang="zh-TW" altLang="en-US" sz="2000" i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4"/>
              <p:cNvSpPr txBox="1"/>
              <p:nvPr/>
            </p:nvSpPr>
            <p:spPr>
              <a:xfrm>
                <a:off x="1142167" y="4218316"/>
                <a:ext cx="2992037" cy="8876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𝒚</m:t>
                      </m:r>
                      <m:r>
                        <a:rPr kumimoji="1" lang="en-US" altLang="zh-CN" sz="24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∼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zh-CN" sz="24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zh-CN" sz="24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  <m:r>
                            <a:rPr kumimoji="1" lang="en-US" altLang="zh-CN" sz="24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∈</m:t>
                          </m:r>
                          <m:r>
                            <a:rPr kumimoji="1" lang="en-US" altLang="zh-CN" sz="24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b>
                        <m:sup/>
                        <m:e>
                          <m:r>
                            <a:rPr kumimoji="1" lang="en-US" altLang="zh-CN" sz="24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sz="24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</m:e>
                          </m:d>
                          <m:r>
                            <a:rPr kumimoji="1" lang="zh-CN" altLang="en-US" sz="24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 </m:t>
                          </m:r>
                          <m:r>
                            <a:rPr kumimoji="1" lang="en-US" altLang="zh-CN" sz="24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𝑔</m:t>
                          </m:r>
                          <m:r>
                            <a:rPr kumimoji="1" lang="en-US" altLang="zh-CN" sz="24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sz="24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1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𝜽</m:t>
                              </m:r>
                            </m:e>
                            <m:sub>
                              <m:r>
                                <a:rPr kumimoji="1" lang="en-US" altLang="zh-CN" sz="24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4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TW" altLang="en-US" sz="24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167" y="4218316"/>
                <a:ext cx="2992037" cy="88767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958013" y="5764928"/>
                <a:ext cx="9178538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kumimoji="1" lang="en-US" altLang="zh-CN" sz="2000" i="1" kern="0" dirty="0" smtClean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Linear</a:t>
                </a:r>
                <a:r>
                  <a:rPr kumimoji="1" lang="zh-CN" altLang="en-US" sz="2000" i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i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combination</a:t>
                </a:r>
                <a:r>
                  <a:rPr kumimoji="1" lang="zh-CN" altLang="en-US" sz="2000" i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i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of</a:t>
                </a:r>
                <a:r>
                  <a:rPr kumimoji="1" lang="zh-CN" altLang="en-US" sz="2000" i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i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K</a:t>
                </a:r>
                <a:r>
                  <a:rPr kumimoji="1" lang="zh-CN" altLang="en-US" sz="2000" i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i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emotions</a:t>
                </a:r>
                <a:r>
                  <a:rPr kumimoji="1" lang="zh-CN" altLang="en-US" sz="2000" i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i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with</a:t>
                </a:r>
                <a:r>
                  <a:rPr kumimoji="1" lang="zh-CN" altLang="en-US" sz="2000" i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i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corresponding</a:t>
                </a:r>
                <a:r>
                  <a:rPr kumimoji="1" lang="zh-CN" altLang="en-US" sz="2000" i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i="1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emotion</a:t>
                </a:r>
                <a:r>
                  <a:rPr kumimoji="1" lang="zh-CN" altLang="en-US" sz="2000" i="1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i="1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prob.</a:t>
                </a:r>
                <a:r>
                  <a:rPr kumimoji="1" lang="zh-CN" altLang="en-US" sz="2000" i="1" kern="0" dirty="0" smtClean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kern="0" smtClean="0">
                        <a:solidFill>
                          <a:srgbClr val="0070C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𝑝</m:t>
                    </m:r>
                    <m:r>
                      <a:rPr kumimoji="1" lang="en-US" altLang="zh-CN" sz="2000" b="0" i="1" kern="0" smtClean="0">
                        <a:solidFill>
                          <a:srgbClr val="0070C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(</m:t>
                    </m:r>
                    <m:r>
                      <a:rPr kumimoji="1" lang="en-US" altLang="zh-CN" sz="2000" b="0" i="1" kern="0" smtClean="0">
                        <a:solidFill>
                          <a:srgbClr val="0070C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𝑘</m:t>
                    </m:r>
                    <m:r>
                      <a:rPr kumimoji="1" lang="en-US" altLang="zh-CN" sz="2000" b="0" i="1" kern="0" smtClean="0">
                        <a:solidFill>
                          <a:srgbClr val="0070C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)</m:t>
                    </m:r>
                  </m:oMath>
                </a14:m>
                <a:endParaRPr kumimoji="1" lang="zh-TW" altLang="en-US" sz="2000" i="1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013" y="5764928"/>
                <a:ext cx="9178538" cy="492443"/>
              </a:xfrm>
              <a:prstGeom prst="rect">
                <a:avLst/>
              </a:prstGeom>
              <a:blipFill rotWithShape="0">
                <a:blip r:embed="rId7"/>
                <a:stretch>
                  <a:fillRect l="-664" r="-66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/>
          <p:cNvSpPr txBox="1"/>
          <p:nvPr/>
        </p:nvSpPr>
        <p:spPr>
          <a:xfrm>
            <a:off x="4553220" y="4585104"/>
            <a:ext cx="2719365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b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Mixture</a:t>
            </a:r>
            <a:r>
              <a:rPr kumimoji="1" lang="zh-CN" altLang="en-US" sz="2200" b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b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endParaRPr kumimoji="1" lang="zh-TW" altLang="en-US" sz="2200" b="1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17"/>
              <p:cNvSpPr txBox="1"/>
              <p:nvPr/>
            </p:nvSpPr>
            <p:spPr>
              <a:xfrm>
                <a:off x="958013" y="5342670"/>
                <a:ext cx="633737" cy="320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𝐾</m:t>
                      </m:r>
                      <m:r>
                        <a:rPr kumimoji="1" lang="en-US" altLang="zh-CN" sz="1600" b="0" i="0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:</m:t>
                      </m:r>
                    </m:oMath>
                  </m:oMathPara>
                </a14:m>
                <a:endParaRPr kumimoji="1" lang="zh-TW" altLang="en-US" sz="1600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013" y="5342670"/>
                <a:ext cx="633737" cy="32008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/>
          <p:cNvSpPr/>
          <p:nvPr/>
        </p:nvSpPr>
        <p:spPr>
          <a:xfrm>
            <a:off x="1506594" y="5296503"/>
            <a:ext cx="2230098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possible</a:t>
            </a:r>
            <a:r>
              <a:rPr kumimoji="1" lang="zh-CN" altLang="en-US" sz="16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16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set</a:t>
            </a:r>
            <a:endParaRPr kumimoji="1" lang="zh-TW" altLang="en-US" sz="1600" i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18</a:t>
            </a:fld>
            <a:endParaRPr kumimoji="1" lang="zh-TW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550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8050">
        <p:fade/>
      </p:transition>
    </mc:Choice>
    <mc:Fallback xmlns="">
      <p:transition spd="med" advTm="1280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5" grpId="0"/>
      <p:bldP spid="16" grpId="0"/>
      <p:bldP spid="13" grpId="0"/>
      <p:bldP spid="18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6137329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469391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Overview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92699" y="1036669"/>
            <a:ext cx="4280779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Define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Mixture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881137" y="1609133"/>
                <a:ext cx="2909836" cy="9010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kumimoji="1" lang="en-US" altLang="zh-CN" sz="2200" b="1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𝒚</m:t>
                          </m:r>
                        </m:e>
                      </m:d>
                      <m:r>
                        <a:rPr kumimoji="1" lang="en-US" altLang="zh-CN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2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𝜋</m:t>
                              </m:r>
                            </m:e>
                            <m:sub>
                              <m:r>
                                <a:rPr kumimoji="1" lang="en-US" altLang="zh-CN" sz="22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2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𝑔</m:t>
                          </m:r>
                          <m:r>
                            <a:rPr kumimoji="1" lang="en-US" altLang="zh-CN" sz="22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sz="2200" b="1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b="1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𝜽</m:t>
                              </m:r>
                            </m:e>
                            <m:sub>
                              <m:r>
                                <a:rPr kumimoji="1" lang="en-US" altLang="zh-CN" sz="2200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2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kumimoji="1" lang="zh-TW" altLang="en-US" sz="2200" kern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200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37" y="1609133"/>
                <a:ext cx="2909836" cy="9010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2919868" y="1914744"/>
            <a:ext cx="793880" cy="54734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790973" y="2002080"/>
            <a:ext cx="3934090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Distribution</a:t>
            </a:r>
            <a:r>
              <a:rPr kumimoji="1" lang="zh-CN" altLang="en-US" sz="16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determined</a:t>
            </a:r>
            <a:r>
              <a:rPr kumimoji="1" lang="zh-CN" altLang="en-US" sz="16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sz="16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16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endParaRPr kumimoji="1" lang="zh-TW" altLang="en-US" sz="1600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492699" y="3352265"/>
                <a:ext cx="699667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30000"/>
                  </a:lnSpc>
                  <a:spcBef>
                    <a:spcPts val="600"/>
                  </a:spcBef>
                  <a:buFont typeface="+mj-lt"/>
                  <a:buAutoNum type="arabicPeriod"/>
                </a:pPr>
                <a:r>
                  <a:rPr kumimoji="1" lang="zh-CN" altLang="en-US" sz="2000" kern="0">
                    <a:latin typeface="+mn-ea"/>
                    <a:cs typeface="Cambria Math" charset="0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𝑔</m:t>
                    </m:r>
                    <m:r>
                      <a:rPr kumimoji="1" lang="en-US" altLang="zh-CN" sz="2000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(</m:t>
                    </m:r>
                    <m:sSub>
                      <m:sSubPr>
                        <m:ctrlPr>
                          <a:rPr kumimoji="1" lang="en-US" altLang="zh-CN" sz="2000" b="1" i="1" kern="0"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</m:ctrlPr>
                      </m:sSubPr>
                      <m:e>
                        <m:r>
                          <a:rPr kumimoji="1" lang="en-US" altLang="zh-CN" sz="2000" b="1" i="1" kern="0"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𝜽</m:t>
                        </m:r>
                      </m:e>
                      <m:sub>
                        <m:r>
                          <a:rPr kumimoji="1" lang="en-US" altLang="zh-CN" sz="2000" i="1" kern="0"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𝑘</m:t>
                        </m:r>
                      </m:sub>
                    </m:sSub>
                    <m:r>
                      <a:rPr kumimoji="1" lang="en-US" altLang="zh-CN" sz="2000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)</m:t>
                    </m:r>
                  </m:oMath>
                </a14:m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is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able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to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represent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the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rating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patterns</a:t>
                </a:r>
                <a:endParaRPr kumimoji="1" lang="zh-TW" altLang="en-US" sz="2000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99" y="3352265"/>
                <a:ext cx="6996672" cy="492443"/>
              </a:xfrm>
              <a:prstGeom prst="rect">
                <a:avLst/>
              </a:prstGeom>
              <a:blipFill>
                <a:blip r:embed="rId4"/>
                <a:stretch>
                  <a:fillRect l="-1132" t="-2469" b="-17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文字方塊 48"/>
          <p:cNvSpPr txBox="1"/>
          <p:nvPr/>
        </p:nvSpPr>
        <p:spPr>
          <a:xfrm>
            <a:off x="492699" y="2826223"/>
            <a:ext cx="1321196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Criteria:</a:t>
            </a:r>
            <a:endParaRPr kumimoji="1" lang="zh-TW" altLang="en-US" sz="2400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492699" y="5105896"/>
                <a:ext cx="714181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30000"/>
                  </a:lnSpc>
                  <a:spcBef>
                    <a:spcPts val="600"/>
                  </a:spcBef>
                  <a:buFont typeface="+mj-lt"/>
                  <a:buAutoNum type="arabicPeriod" startAt="2"/>
                </a:pPr>
                <a:r>
                  <a:rPr kumimoji="1" lang="zh-CN" altLang="en-US" sz="2000" kern="0">
                    <a:latin typeface="+mn-ea"/>
                    <a:cs typeface="Cambria Math" charset="0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kern="0" smtClea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𝑝</m:t>
                    </m:r>
                    <m:r>
                      <a:rPr kumimoji="1" lang="en-US" altLang="zh-CN" sz="2000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(</m:t>
                    </m:r>
                    <m:r>
                      <a:rPr kumimoji="1" lang="en-US" altLang="zh-CN" sz="2000" b="1" i="1" kern="0" smtClea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𝒚</m:t>
                    </m:r>
                    <m:r>
                      <a:rPr kumimoji="1" lang="en-US" altLang="zh-CN" sz="2000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)</m:t>
                    </m:r>
                  </m:oMath>
                </a14:m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is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able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to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approximate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most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of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distributions</a:t>
                </a:r>
                <a:endParaRPr kumimoji="1" lang="zh-TW" altLang="en-US" sz="2000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99" y="5105896"/>
                <a:ext cx="7141815" cy="492443"/>
              </a:xfrm>
              <a:prstGeom prst="rect">
                <a:avLst/>
              </a:prstGeom>
              <a:blipFill>
                <a:blip r:embed="rId5"/>
                <a:stretch>
                  <a:fillRect l="-1110" t="-250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文字方塊 51"/>
          <p:cNvSpPr txBox="1"/>
          <p:nvPr/>
        </p:nvSpPr>
        <p:spPr>
          <a:xfrm>
            <a:off x="1044241" y="3954163"/>
            <a:ext cx="6996672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b="1" kern="0" err="1">
                <a:ea typeface="微软雅黑" panose="020B0503020204020204" pitchFamily="34" charset="-122"/>
                <a:cs typeface="+mn-ea"/>
                <a:sym typeface="+mn-lt"/>
              </a:rPr>
              <a:t>Mardia’s</a:t>
            </a:r>
            <a:r>
              <a:rPr kumimoji="1" lang="zh-CN" altLang="en-US" sz="1600" b="1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1" kern="0">
                <a:ea typeface="微软雅黑" panose="020B0503020204020204" pitchFamily="34" charset="-122"/>
                <a:cs typeface="+mn-ea"/>
                <a:sym typeface="+mn-lt"/>
              </a:rPr>
              <a:t>Test:</a:t>
            </a:r>
            <a:r>
              <a:rPr kumimoji="1" lang="zh-CN" altLang="en-US" sz="1600" b="1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1" kern="0">
                <a:ea typeface="微软雅黑" panose="020B0503020204020204" pitchFamily="34" charset="-122"/>
                <a:cs typeface="+mn-ea"/>
                <a:sym typeface="+mn-lt"/>
              </a:rPr>
              <a:t>Multivariate</a:t>
            </a:r>
            <a:r>
              <a:rPr kumimoji="1" lang="zh-CN" altLang="en-US" sz="1600" b="1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1" kern="0">
                <a:ea typeface="微软雅黑" panose="020B0503020204020204" pitchFamily="34" charset="-122"/>
                <a:cs typeface="+mn-ea"/>
                <a:sym typeface="+mn-lt"/>
              </a:rPr>
              <a:t>Normal</a:t>
            </a:r>
            <a:r>
              <a:rPr kumimoji="1" lang="zh-CN" altLang="en-US" sz="1600" b="1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1" kern="0">
                <a:ea typeface="微软雅黑" panose="020B0503020204020204" pitchFamily="34" charset="-122"/>
                <a:cs typeface="+mn-ea"/>
                <a:sym typeface="+mn-lt"/>
              </a:rPr>
              <a:t>Distribution</a:t>
            </a:r>
            <a:r>
              <a:rPr kumimoji="1" lang="zh-CN" altLang="en-US" sz="1600" b="1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1" kern="0">
                <a:ea typeface="微软雅黑" panose="020B0503020204020204" pitchFamily="34" charset="-122"/>
                <a:cs typeface="+mn-ea"/>
                <a:sym typeface="+mn-lt"/>
              </a:rPr>
              <a:t>Test</a:t>
            </a:r>
            <a:endParaRPr kumimoji="1" lang="zh-TW" altLang="en-US" sz="1600" b="1" kern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6137328" y="3914151"/>
            <a:ext cx="46163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b="1" kern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72%</a:t>
            </a:r>
            <a:r>
              <a:rPr kumimoji="1" lang="zh-CN" altLang="en-US" sz="1600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1600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1600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1600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r>
              <a:rPr kumimoji="1" lang="zh-CN" altLang="en-US" sz="1600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ea typeface="微软雅黑" panose="020B0503020204020204" pitchFamily="34" charset="-122"/>
                <a:cs typeface="+mn-ea"/>
                <a:sym typeface="+mn-lt"/>
              </a:rPr>
              <a:t>passed</a:t>
            </a:r>
            <a:r>
              <a:rPr kumimoji="1" lang="zh-CN" altLang="en-US" sz="1600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err="1">
                <a:ea typeface="微软雅黑" panose="020B0503020204020204" pitchFamily="34" charset="-122"/>
                <a:cs typeface="+mn-ea"/>
                <a:sym typeface="+mn-lt"/>
              </a:rPr>
              <a:t>Mardia’s</a:t>
            </a:r>
            <a:r>
              <a:rPr kumimoji="1" lang="zh-CN" altLang="en-US" sz="1600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ea typeface="微软雅黑" panose="020B0503020204020204" pitchFamily="34" charset="-122"/>
                <a:cs typeface="+mn-ea"/>
                <a:sym typeface="+mn-lt"/>
              </a:rPr>
              <a:t>Test</a:t>
            </a:r>
            <a:endParaRPr kumimoji="1" lang="zh-TW" altLang="en-US" sz="1600" kern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1044240" y="4525964"/>
            <a:ext cx="8901183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r>
              <a:rPr kumimoji="1" lang="zh-CN" altLang="en-US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ea typeface="微软雅黑" panose="020B0503020204020204" pitchFamily="34" charset="-122"/>
                <a:cs typeface="+mn-ea"/>
                <a:sym typeface="+mn-lt"/>
              </a:rPr>
              <a:t>can</a:t>
            </a:r>
            <a:r>
              <a:rPr kumimoji="1" lang="zh-CN" altLang="en-US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ea typeface="微软雅黑" panose="020B0503020204020204" pitchFamily="34" charset="-122"/>
                <a:cs typeface="+mn-ea"/>
                <a:sym typeface="+mn-lt"/>
              </a:rPr>
              <a:t>be</a:t>
            </a:r>
            <a:r>
              <a:rPr kumimoji="1" lang="zh-CN" altLang="en-US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ea typeface="微软雅黑" panose="020B0503020204020204" pitchFamily="34" charset="-122"/>
                <a:cs typeface="+mn-ea"/>
                <a:sym typeface="+mn-lt"/>
              </a:rPr>
              <a:t>treated</a:t>
            </a:r>
            <a:r>
              <a:rPr kumimoji="1" lang="zh-CN" altLang="en-US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ea typeface="微软雅黑" panose="020B0503020204020204" pitchFamily="34" charset="-122"/>
                <a:cs typeface="+mn-ea"/>
                <a:sym typeface="+mn-lt"/>
              </a:rPr>
              <a:t>as</a:t>
            </a:r>
            <a:r>
              <a:rPr kumimoji="1" lang="zh-CN" altLang="en-US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bivariate</a:t>
            </a:r>
            <a:r>
              <a:rPr kumimoji="1" lang="zh-CN" altLang="en-US" b="1" kern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normal</a:t>
            </a:r>
            <a:r>
              <a:rPr kumimoji="1" lang="zh-CN" altLang="en-US" b="1" kern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  </a:t>
            </a:r>
            <a:r>
              <a:rPr kumimoji="1" lang="en-US" altLang="zh-CN" b="1" kern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distribution</a:t>
            </a:r>
            <a:endParaRPr kumimoji="1" lang="zh-TW" altLang="en-US" b="1" kern="0">
              <a:solidFill>
                <a:srgbClr val="0070C0"/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/>
              <p:cNvSpPr txBox="1"/>
              <p:nvPr/>
            </p:nvSpPr>
            <p:spPr>
              <a:xfrm>
                <a:off x="1044240" y="5676157"/>
                <a:ext cx="10436560" cy="812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kumimoji="1" lang="en-US" altLang="zh-CN" kern="0">
                    <a:ea typeface="微软雅黑" panose="020B0503020204020204" pitchFamily="34" charset="-122"/>
                    <a:cs typeface="+mn-ea"/>
                    <a:sym typeface="+mn-lt"/>
                  </a:rPr>
                  <a:t>If</a:t>
                </a:r>
                <a:r>
                  <a:rPr kumimoji="1" lang="zh-CN" altLang="en-US" ker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𝑔</m:t>
                    </m:r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(</m:t>
                    </m:r>
                    <m:sSub>
                      <m:sSubPr>
                        <m:ctrlPr>
                          <a:rPr kumimoji="1" lang="en-US" altLang="zh-CN" b="1" i="1" kern="0"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</m:ctrlPr>
                      </m:sSubPr>
                      <m:e>
                        <m:r>
                          <a:rPr kumimoji="1" lang="en-US" altLang="zh-CN" b="1" i="1" kern="0"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𝜽</m:t>
                        </m:r>
                      </m:e>
                      <m:sub>
                        <m:r>
                          <a:rPr kumimoji="1" lang="en-US" altLang="zh-CN" i="1" kern="0"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𝑘</m:t>
                        </m:r>
                      </m:sub>
                    </m:sSub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)</m:t>
                    </m:r>
                  </m:oMath>
                </a14:m>
                <a:r>
                  <a:rPr kumimoji="1" lang="zh-CN" altLang="en-US" ker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>
                    <a:ea typeface="微软雅黑" panose="020B0503020204020204" pitchFamily="34" charset="-122"/>
                    <a:cs typeface="+mn-ea"/>
                    <a:sym typeface="+mn-lt"/>
                  </a:rPr>
                  <a:t>is</a:t>
                </a:r>
                <a:r>
                  <a:rPr kumimoji="1" lang="zh-CN" altLang="en-US" ker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>
                    <a:ea typeface="微软雅黑" panose="020B0503020204020204" pitchFamily="34" charset="-122"/>
                    <a:cs typeface="+mn-ea"/>
                    <a:sym typeface="+mn-lt"/>
                  </a:rPr>
                  <a:t>a</a:t>
                </a:r>
                <a:r>
                  <a:rPr kumimoji="1" lang="zh-CN" altLang="en-US" ker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b="1" kern="0">
                    <a:solidFill>
                      <a:srgbClr val="0070C0"/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normal</a:t>
                </a:r>
                <a:r>
                  <a:rPr kumimoji="1" lang="zh-CN" altLang="en-US" b="1" kern="0">
                    <a:solidFill>
                      <a:srgbClr val="0070C0"/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b="1" kern="0">
                    <a:solidFill>
                      <a:srgbClr val="0070C0"/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distribution</a:t>
                </a:r>
                <a:r>
                  <a:rPr kumimoji="1" lang="en-US" altLang="zh-CN" kern="0">
                    <a:ea typeface="微软雅黑" panose="020B0503020204020204" pitchFamily="34" charset="-122"/>
                    <a:cs typeface="+mn-ea"/>
                    <a:sym typeface="+mn-lt"/>
                  </a:rPr>
                  <a:t>,</a:t>
                </a:r>
                <a:r>
                  <a:rPr kumimoji="1" lang="zh-CN" altLang="en-US" ker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𝑝</m:t>
                    </m:r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(</m:t>
                    </m:r>
                    <m:r>
                      <a:rPr kumimoji="1" lang="en-US" altLang="zh-CN" b="1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𝒚</m:t>
                    </m:r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)</m:t>
                    </m:r>
                  </m:oMath>
                </a14:m>
                <a:r>
                  <a:rPr kumimoji="1" lang="zh-CN" altLang="en-US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>
                    <a:ea typeface="微软雅黑" panose="020B0503020204020204" pitchFamily="34" charset="-122"/>
                    <a:cs typeface="+mn-ea"/>
                    <a:sym typeface="+mn-lt"/>
                  </a:rPr>
                  <a:t>can</a:t>
                </a:r>
                <a:r>
                  <a:rPr kumimoji="1" lang="zh-CN" altLang="en-US" ker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>
                    <a:ea typeface="微软雅黑" panose="020B0503020204020204" pitchFamily="34" charset="-122"/>
                    <a:cs typeface="+mn-ea"/>
                    <a:sym typeface="+mn-lt"/>
                  </a:rPr>
                  <a:t>approximate</a:t>
                </a:r>
                <a:r>
                  <a:rPr kumimoji="1" lang="zh-CN" altLang="en-US" ker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>
                    <a:ea typeface="微软雅黑" panose="020B0503020204020204" pitchFamily="34" charset="-122"/>
                    <a:cs typeface="+mn-ea"/>
                    <a:sym typeface="+mn-lt"/>
                  </a:rPr>
                  <a:t>any</a:t>
                </a:r>
                <a:r>
                  <a:rPr kumimoji="1" lang="zh-CN" altLang="en-US" ker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>
                    <a:ea typeface="微软雅黑" panose="020B0503020204020204" pitchFamily="34" charset="-122"/>
                    <a:cs typeface="+mn-ea"/>
                    <a:sym typeface="+mn-lt"/>
                  </a:rPr>
                  <a:t>continuous</a:t>
                </a:r>
                <a:r>
                  <a:rPr kumimoji="1" lang="zh-CN" altLang="en-US" ker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>
                    <a:ea typeface="微软雅黑" panose="020B0503020204020204" pitchFamily="34" charset="-122"/>
                    <a:cs typeface="+mn-ea"/>
                    <a:sym typeface="+mn-lt"/>
                  </a:rPr>
                  <a:t>density</a:t>
                </a:r>
                <a:r>
                  <a:rPr kumimoji="1" lang="zh-CN" altLang="en-US" ker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>
                    <a:ea typeface="微软雅黑" panose="020B0503020204020204" pitchFamily="34" charset="-122"/>
                    <a:cs typeface="+mn-ea"/>
                    <a:sym typeface="+mn-lt"/>
                  </a:rPr>
                  <a:t>functions</a:t>
                </a:r>
                <a:r>
                  <a:rPr kumimoji="1" lang="zh-CN" altLang="en-US" ker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>
                    <a:ea typeface="微软雅黑" panose="020B0503020204020204" pitchFamily="34" charset="-122"/>
                    <a:cs typeface="+mn-ea"/>
                    <a:sym typeface="+mn-lt"/>
                  </a:rPr>
                  <a:t>to</a:t>
                </a:r>
                <a:r>
                  <a:rPr kumimoji="1" lang="zh-CN" altLang="en-US" ker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>
                    <a:ea typeface="微软雅黑" panose="020B0503020204020204" pitchFamily="34" charset="-122"/>
                    <a:cs typeface="+mn-ea"/>
                    <a:sym typeface="+mn-lt"/>
                  </a:rPr>
                  <a:t>arbitrary</a:t>
                </a:r>
                <a:r>
                  <a:rPr kumimoji="1" lang="zh-CN" altLang="en-US" ker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>
                    <a:ea typeface="微软雅黑" panose="020B0503020204020204" pitchFamily="34" charset="-122"/>
                    <a:cs typeface="+mn-ea"/>
                    <a:sym typeface="+mn-lt"/>
                  </a:rPr>
                  <a:t>accuracy</a:t>
                </a:r>
                <a:endParaRPr kumimoji="1" lang="zh-TW" altLang="en-US" b="1" kern="0">
                  <a:solidFill>
                    <a:srgbClr val="0070C0"/>
                  </a:solidFill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5" name="文字方塊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240" y="5676157"/>
                <a:ext cx="10436560" cy="812530"/>
              </a:xfrm>
              <a:prstGeom prst="rect">
                <a:avLst/>
              </a:prstGeom>
              <a:blipFill>
                <a:blip r:embed="rId6"/>
                <a:stretch>
                  <a:fillRect l="-467" b="-7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9762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076">
        <p:fade/>
      </p:transition>
    </mc:Choice>
    <mc:Fallback>
      <p:transition spd="med" advTm="407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1483098" cy="66588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Outline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26652" y="1510726"/>
            <a:ext cx="2339102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Introduction</a:t>
            </a:r>
            <a:endParaRPr kumimoji="1" lang="zh-TW" altLang="en-US" sz="24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932274" y="2272883"/>
            <a:ext cx="253466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Related</a:t>
            </a:r>
            <a:r>
              <a:rPr kumimoji="1" lang="zh-CN" altLang="en-US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Work</a:t>
            </a:r>
            <a:endParaRPr kumimoji="1" lang="zh-TW" altLang="en-US" sz="24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932274" y="3797197"/>
            <a:ext cx="255550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Methodology</a:t>
            </a:r>
            <a:endParaRPr kumimoji="1" lang="zh-TW" altLang="en-US" sz="24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926652" y="4493811"/>
            <a:ext cx="452559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Experiment</a:t>
            </a:r>
            <a:r>
              <a:rPr kumimoji="1" lang="zh-CN" altLang="en-US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Evaluation</a:t>
            </a:r>
            <a:endParaRPr kumimoji="1" lang="zh-TW" altLang="en-US" sz="24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926652" y="5224972"/>
            <a:ext cx="2308645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Conclusions</a:t>
            </a:r>
            <a:endParaRPr kumimoji="1" lang="zh-TW" altLang="en-US" sz="24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926652" y="3035040"/>
            <a:ext cx="2005677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Objective</a:t>
            </a:r>
            <a:endParaRPr kumimoji="1" lang="zh-TW" altLang="en-US" sz="24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2896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88">
        <p:fade/>
      </p:transition>
    </mc:Choice>
    <mc:Fallback xmlns="">
      <p:transition spd="med" advTm="608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6137329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469391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Overview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17"/>
              <p:cNvSpPr txBox="1"/>
              <p:nvPr/>
            </p:nvSpPr>
            <p:spPr>
              <a:xfrm>
                <a:off x="1290909" y="1083543"/>
                <a:ext cx="2749471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200" b="1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𝒚</m:t>
                      </m:r>
                      <m:r>
                        <a:rPr kumimoji="1" lang="en-US" altLang="zh-CN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∼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∈</m:t>
                          </m:r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b>
                        <m:sup/>
                        <m:e>
                          <m:r>
                            <a:rPr kumimoji="1" lang="en-US" altLang="zh-CN" sz="22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sz="22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2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</m:e>
                          </m:d>
                          <m:r>
                            <a:rPr kumimoji="1" lang="zh-CN" altLang="en-US" sz="22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 </m:t>
                          </m:r>
                          <m:r>
                            <a:rPr kumimoji="1" lang="en-US" altLang="zh-CN" sz="22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𝑔</m:t>
                          </m:r>
                          <m:r>
                            <a:rPr kumimoji="1" lang="en-US" altLang="zh-CN" sz="22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sz="2200" b="1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b="1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𝜽</m:t>
                              </m:r>
                            </m:e>
                            <m:sub>
                              <m:r>
                                <a:rPr kumimoji="1" lang="en-US" altLang="zh-CN" sz="2200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2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TW" altLang="en-US" sz="2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909" y="1083543"/>
                <a:ext cx="2749471" cy="81381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字方塊 19"/>
              <p:cNvSpPr txBox="1"/>
              <p:nvPr/>
            </p:nvSpPr>
            <p:spPr>
              <a:xfrm>
                <a:off x="1539306" y="1897356"/>
                <a:ext cx="3280706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20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∼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∈</m:t>
                          </m:r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b>
                        <m:sup/>
                        <m:e>
                          <m:r>
                            <a:rPr kumimoji="1" lang="en-US" altLang="zh-CN" sz="22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sz="22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2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</m:e>
                          </m:d>
                          <m:r>
                            <a:rPr kumimoji="1" lang="zh-CN" altLang="en-US" sz="22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 </m:t>
                          </m:r>
                          <m:r>
                            <a:rPr kumimoji="1" lang="en-US" altLang="zh-CN" sz="22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𝒩</m:t>
                          </m:r>
                          <m:r>
                            <a:rPr kumimoji="1" lang="en-US" altLang="zh-CN" sz="22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(</m:t>
                          </m:r>
                          <m:r>
                            <a:rPr kumimoji="1" lang="en-US" altLang="zh-CN" sz="2200" b="1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𝒚</m:t>
                          </m:r>
                          <m:r>
                            <a:rPr kumimoji="1" lang="en-US" altLang="zh-CN" sz="22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2200" b="1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b="1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𝝁</m:t>
                              </m:r>
                            </m:e>
                            <m:sub>
                              <m:r>
                                <a:rPr kumimoji="1" lang="en-US" altLang="zh-CN" sz="2200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200" b="1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,</m:t>
                          </m:r>
                          <m:r>
                            <a:rPr kumimoji="1" lang="zh-CN" altLang="en-US" sz="2200" b="1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CN" sz="2200" b="1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b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𝚺</m:t>
                              </m:r>
                            </m:e>
                            <m:sub>
                              <m:r>
                                <a:rPr kumimoji="1" lang="en-US" altLang="zh-CN" sz="2200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2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TW" altLang="en-US" sz="2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306" y="1897356"/>
                <a:ext cx="3280706" cy="81381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6673578" y="1072437"/>
            <a:ext cx="988548" cy="522801"/>
          </a:xfrm>
          <a:prstGeom prst="rect">
            <a:avLst/>
          </a:prstGeom>
          <a:solidFill>
            <a:schemeClr val="accent5">
              <a:lumMod val="60000"/>
              <a:lumOff val="4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Emo</a:t>
            </a:r>
            <a:r>
              <a:rPr kumimoji="1"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426968" y="1072436"/>
            <a:ext cx="1052562" cy="522801"/>
          </a:xfrm>
          <a:prstGeom prst="rect">
            <a:avLst/>
          </a:prstGeom>
          <a:solidFill>
            <a:schemeClr val="accent5">
              <a:lumMod val="60000"/>
              <a:lumOff val="4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Emo</a:t>
            </a:r>
            <a:r>
              <a:rPr kumimoji="1"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0442833" y="1072435"/>
            <a:ext cx="944448" cy="522801"/>
          </a:xfrm>
          <a:prstGeom prst="rect">
            <a:avLst/>
          </a:prstGeom>
          <a:solidFill>
            <a:schemeClr val="accent5">
              <a:lumMod val="60000"/>
              <a:lumOff val="4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Emo</a:t>
            </a:r>
            <a:r>
              <a:rPr kumimoji="1"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i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endParaRPr kumimoji="1" lang="zh-TW" altLang="en-US" i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矩形 26"/>
              <p:cNvSpPr/>
              <p:nvPr/>
            </p:nvSpPr>
            <p:spPr>
              <a:xfrm>
                <a:off x="6683203" y="1893433"/>
                <a:ext cx="973677" cy="52280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i="1" kern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𝑔</m:t>
                    </m:r>
                    <m:r>
                      <a:rPr kumimoji="1" lang="en-US" altLang="zh-CN" i="1" kern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(</m:t>
                    </m:r>
                    <m:sSub>
                      <m:sSubPr>
                        <m:ctrlPr>
                          <a:rPr kumimoji="1" lang="en-US" altLang="zh-CN" b="1" i="1" ker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</m:ctrlPr>
                      </m:sSubPr>
                      <m:e>
                        <m:r>
                          <a:rPr kumimoji="1" lang="en-US" altLang="zh-CN" b="1" i="1" ker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𝜽</m:t>
                        </m:r>
                      </m:e>
                      <m:sub>
                        <m:r>
                          <a:rPr kumimoji="1" lang="en-US" altLang="zh-CN" b="1" i="1" kern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𝟏</m:t>
                        </m:r>
                      </m:sub>
                    </m:sSub>
                    <m:r>
                      <a:rPr kumimoji="1" lang="en-US" altLang="zh-CN" i="1" ker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)</m:t>
                    </m:r>
                  </m:oMath>
                </a14:m>
                <a:r>
                  <a:rPr kumimoji="1"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kumimoji="1" lang="zh-TW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203" y="1893433"/>
                <a:ext cx="973677" cy="52280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矩形 27"/>
              <p:cNvSpPr/>
              <p:nvPr/>
            </p:nvSpPr>
            <p:spPr>
              <a:xfrm>
                <a:off x="8426969" y="1882076"/>
                <a:ext cx="1052562" cy="52280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i="1" kern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𝑔</m:t>
                    </m:r>
                    <m:r>
                      <a:rPr kumimoji="1" lang="en-US" altLang="zh-CN" i="1" kern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(</m:t>
                    </m:r>
                    <m:sSub>
                      <m:sSubPr>
                        <m:ctrlPr>
                          <a:rPr kumimoji="1" lang="en-US" altLang="zh-CN" b="1" i="1" ker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</m:ctrlPr>
                      </m:sSubPr>
                      <m:e>
                        <m:r>
                          <a:rPr kumimoji="1" lang="en-US" altLang="zh-CN" b="1" i="1" ker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𝜽</m:t>
                        </m:r>
                      </m:e>
                      <m:sub>
                        <m:r>
                          <a:rPr kumimoji="1" lang="en-US" altLang="zh-CN" b="1" i="1" kern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𝟐</m:t>
                        </m:r>
                      </m:sub>
                    </m:sSub>
                    <m:r>
                      <a:rPr kumimoji="1" lang="en-US" altLang="zh-CN" i="1" ker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)</m:t>
                    </m:r>
                  </m:oMath>
                </a14:m>
                <a:r>
                  <a:rPr kumimoji="1" lang="zh-CN" altLang="en-US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kumimoji="1" lang="zh-TW" altLang="en-US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969" y="1882076"/>
                <a:ext cx="1052562" cy="52280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矩形 28"/>
              <p:cNvSpPr/>
              <p:nvPr/>
            </p:nvSpPr>
            <p:spPr>
              <a:xfrm>
                <a:off x="10442832" y="1893433"/>
                <a:ext cx="944449" cy="52280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i="1" kern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𝑔</m:t>
                    </m:r>
                    <m:r>
                      <a:rPr kumimoji="1" lang="en-US" altLang="zh-CN" i="1" kern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(</m:t>
                    </m:r>
                    <m:sSub>
                      <m:sSubPr>
                        <m:ctrlPr>
                          <a:rPr kumimoji="1" lang="en-US" altLang="zh-CN" b="1" i="1" ker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</m:ctrlPr>
                      </m:sSubPr>
                      <m:e>
                        <m:r>
                          <a:rPr kumimoji="1" lang="en-US" altLang="zh-CN" b="1" i="1" ker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𝜽</m:t>
                        </m:r>
                      </m:e>
                      <m:sub>
                        <m:r>
                          <a:rPr kumimoji="1" lang="en-US" altLang="zh-CN" b="1" i="1" kern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𝑲</m:t>
                        </m:r>
                      </m:sub>
                    </m:sSub>
                    <m:r>
                      <a:rPr kumimoji="1" lang="en-US" altLang="zh-CN" i="1" ker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)</m:t>
                    </m:r>
                  </m:oMath>
                </a14:m>
                <a:r>
                  <a:rPr kumimoji="1" lang="zh-CN" altLang="en-US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kumimoji="1" lang="zh-TW" altLang="en-US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2832" y="1893433"/>
                <a:ext cx="944449" cy="52280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線箭頭接點 29"/>
          <p:cNvCxnSpPr>
            <a:stCxn id="7" idx="2"/>
            <a:endCxn id="27" idx="0"/>
          </p:cNvCxnSpPr>
          <p:nvPr/>
        </p:nvCxnSpPr>
        <p:spPr>
          <a:xfrm>
            <a:off x="7167852" y="1595238"/>
            <a:ext cx="2190" cy="2981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箭頭接點 30"/>
          <p:cNvCxnSpPr>
            <a:stCxn id="25" idx="2"/>
            <a:endCxn id="28" idx="0"/>
          </p:cNvCxnSpPr>
          <p:nvPr/>
        </p:nvCxnSpPr>
        <p:spPr>
          <a:xfrm>
            <a:off x="8953249" y="1595237"/>
            <a:ext cx="1" cy="2868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箭頭接點 31"/>
          <p:cNvCxnSpPr>
            <a:stCxn id="26" idx="2"/>
            <a:endCxn id="29" idx="0"/>
          </p:cNvCxnSpPr>
          <p:nvPr/>
        </p:nvCxnSpPr>
        <p:spPr>
          <a:xfrm>
            <a:off x="10915057" y="1595236"/>
            <a:ext cx="0" cy="29819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矩形 32"/>
              <p:cNvSpPr/>
              <p:nvPr/>
            </p:nvSpPr>
            <p:spPr>
              <a:xfrm>
                <a:off x="6503323" y="2693699"/>
                <a:ext cx="1335599" cy="52280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𝒩</m:t>
                      </m:r>
                      <m:r>
                        <a:rPr kumimoji="1" lang="en-US" altLang="zh-CN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(</m:t>
                      </m:r>
                      <m:r>
                        <a:rPr kumimoji="1" lang="en-US" altLang="zh-CN" b="1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𝒚</m:t>
                      </m:r>
                      <m:r>
                        <a:rPr kumimoji="1" lang="en-US" altLang="zh-CN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|</m:t>
                      </m:r>
                      <m:sSub>
                        <m:sSubPr>
                          <m:ctrlPr>
                            <a:rPr kumimoji="1" lang="en-US" altLang="zh-CN" b="1" i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b="1" i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𝝁</m:t>
                          </m:r>
                        </m:e>
                        <m:sub>
                          <m:r>
                            <a:rPr kumimoji="1" lang="en-US" altLang="zh-CN" b="1" i="1" kern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b="1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,</m:t>
                      </m:r>
                      <m:r>
                        <a:rPr kumimoji="1" lang="zh-CN" altLang="en-US" b="1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b="1" i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b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𝚺</m:t>
                          </m:r>
                        </m:e>
                        <m:sub>
                          <m:r>
                            <a:rPr kumimoji="1" lang="en-US" altLang="zh-CN" b="1" i="1" kern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TW" altLang="en-US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323" y="2693699"/>
                <a:ext cx="1335599" cy="522801"/>
              </a:xfrm>
              <a:prstGeom prst="rect">
                <a:avLst/>
              </a:prstGeom>
              <a:blipFill rotWithShape="0">
                <a:blip r:embed="rId9"/>
                <a:stretch>
                  <a:fillRect l="-4566" r="-18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矩形 35"/>
              <p:cNvSpPr/>
              <p:nvPr/>
            </p:nvSpPr>
            <p:spPr>
              <a:xfrm>
                <a:off x="8284598" y="2693699"/>
                <a:ext cx="1335599" cy="52280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𝒩</m:t>
                      </m:r>
                      <m:r>
                        <a:rPr kumimoji="1" lang="en-US" altLang="zh-CN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(</m:t>
                      </m:r>
                      <m:r>
                        <a:rPr kumimoji="1" lang="en-US" altLang="zh-CN" b="1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𝒚</m:t>
                      </m:r>
                      <m:r>
                        <a:rPr kumimoji="1" lang="en-US" altLang="zh-CN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|</m:t>
                      </m:r>
                      <m:sSub>
                        <m:sSubPr>
                          <m:ctrlPr>
                            <a:rPr kumimoji="1" lang="en-US" altLang="zh-CN" b="1" i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b="1" i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𝝁</m:t>
                          </m:r>
                        </m:e>
                        <m:sub>
                          <m:r>
                            <a:rPr kumimoji="1" lang="en-US" altLang="zh-CN" b="1" i="1" kern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b="1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,</m:t>
                      </m:r>
                      <m:r>
                        <a:rPr kumimoji="1" lang="zh-CN" altLang="en-US" b="1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b="1" i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b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𝚺</m:t>
                          </m:r>
                        </m:e>
                        <m:sub>
                          <m:r>
                            <a:rPr kumimoji="1" lang="en-US" altLang="zh-CN" b="1" i="1" kern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TW" altLang="en-US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4598" y="2693699"/>
                <a:ext cx="1335599" cy="522801"/>
              </a:xfrm>
              <a:prstGeom prst="rect">
                <a:avLst/>
              </a:prstGeom>
              <a:blipFill rotWithShape="0">
                <a:blip r:embed="rId10"/>
                <a:stretch>
                  <a:fillRect l="-4110" r="-18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矩形 36"/>
              <p:cNvSpPr/>
              <p:nvPr/>
            </p:nvSpPr>
            <p:spPr>
              <a:xfrm>
                <a:off x="10248884" y="2707065"/>
                <a:ext cx="1335599" cy="52280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kern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𝒩</m:t>
                      </m:r>
                      <m:r>
                        <a:rPr kumimoji="1" lang="en-US" altLang="zh-CN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(</m:t>
                      </m:r>
                      <m:r>
                        <a:rPr kumimoji="1" lang="en-US" altLang="zh-CN" b="1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𝒚</m:t>
                      </m:r>
                      <m:r>
                        <a:rPr kumimoji="1" lang="en-US" altLang="zh-CN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|</m:t>
                      </m:r>
                      <m:sSub>
                        <m:sSubPr>
                          <m:ctrlPr>
                            <a:rPr kumimoji="1" lang="en-US" altLang="zh-CN" b="1" i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b="1" i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𝝁</m:t>
                          </m:r>
                        </m:e>
                        <m:sub>
                          <m:r>
                            <a:rPr kumimoji="1" lang="en-US" altLang="zh-CN" b="1" i="1" kern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𝑲</m:t>
                          </m:r>
                        </m:sub>
                      </m:sSub>
                      <m:r>
                        <a:rPr kumimoji="1" lang="en-US" altLang="zh-CN" b="1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,</m:t>
                      </m:r>
                      <m:r>
                        <a:rPr kumimoji="1" lang="zh-CN" altLang="en-US" b="1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b="1" i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b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𝚺</m:t>
                          </m:r>
                        </m:e>
                        <m:sub>
                          <m:r>
                            <a:rPr kumimoji="1" lang="en-US" altLang="zh-CN" b="1" i="1" kern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𝑲</m:t>
                          </m:r>
                        </m:sub>
                      </m:sSub>
                      <m:r>
                        <a:rPr kumimoji="1" lang="en-US" altLang="zh-CN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TW" altLang="en-US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8884" y="2707065"/>
                <a:ext cx="1335599" cy="522801"/>
              </a:xfrm>
              <a:prstGeom prst="rect">
                <a:avLst/>
              </a:prstGeom>
              <a:blipFill rotWithShape="0">
                <a:blip r:embed="rId11"/>
                <a:stretch>
                  <a:fillRect l="-6393" r="-41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線箭頭接點 37"/>
          <p:cNvCxnSpPr>
            <a:stCxn id="27" idx="2"/>
            <a:endCxn id="33" idx="0"/>
          </p:cNvCxnSpPr>
          <p:nvPr/>
        </p:nvCxnSpPr>
        <p:spPr>
          <a:xfrm>
            <a:off x="7170042" y="2416234"/>
            <a:ext cx="1081" cy="27746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箭頭接點 38"/>
          <p:cNvCxnSpPr>
            <a:stCxn id="28" idx="2"/>
            <a:endCxn id="36" idx="0"/>
          </p:cNvCxnSpPr>
          <p:nvPr/>
        </p:nvCxnSpPr>
        <p:spPr>
          <a:xfrm flipH="1">
            <a:off x="8952398" y="2404877"/>
            <a:ext cx="852" cy="2888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箭頭接點 39"/>
          <p:cNvCxnSpPr>
            <a:stCxn id="29" idx="2"/>
            <a:endCxn id="37" idx="0"/>
          </p:cNvCxnSpPr>
          <p:nvPr/>
        </p:nvCxnSpPr>
        <p:spPr>
          <a:xfrm>
            <a:off x="10915057" y="2416234"/>
            <a:ext cx="1627" cy="29083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矩形 40"/>
              <p:cNvSpPr/>
              <p:nvPr/>
            </p:nvSpPr>
            <p:spPr>
              <a:xfrm>
                <a:off x="6125021" y="2717031"/>
                <a:ext cx="471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021" y="2717031"/>
                <a:ext cx="471732" cy="369332"/>
              </a:xfrm>
              <a:prstGeom prst="rect">
                <a:avLst/>
              </a:prstGeom>
              <a:blipFill rotWithShape="0"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矩形 41"/>
              <p:cNvSpPr/>
              <p:nvPr/>
            </p:nvSpPr>
            <p:spPr>
              <a:xfrm>
                <a:off x="7863296" y="2717031"/>
                <a:ext cx="4770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296" y="2717031"/>
                <a:ext cx="477054" cy="369332"/>
              </a:xfrm>
              <a:prstGeom prst="rect">
                <a:avLst/>
              </a:prstGeom>
              <a:blipFill rotWithShape="0">
                <a:blip r:embed="rId1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矩形 42"/>
              <p:cNvSpPr/>
              <p:nvPr/>
            </p:nvSpPr>
            <p:spPr>
              <a:xfrm>
                <a:off x="9814164" y="2738318"/>
                <a:ext cx="5061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kumimoji="1" lang="zh-CN" altLang="en-US" b="0" kern="0" dirty="0" smtClean="0"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4164" y="2738318"/>
                <a:ext cx="506164" cy="369332"/>
              </a:xfrm>
              <a:prstGeom prst="rect">
                <a:avLst/>
              </a:prstGeom>
              <a:blipFill rotWithShape="0">
                <a:blip r:embed="rId14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矩形 43"/>
              <p:cNvSpPr/>
              <p:nvPr/>
            </p:nvSpPr>
            <p:spPr>
              <a:xfrm>
                <a:off x="6267635" y="1940000"/>
                <a:ext cx="471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635" y="1940000"/>
                <a:ext cx="471732" cy="369332"/>
              </a:xfrm>
              <a:prstGeom prst="rect">
                <a:avLst/>
              </a:prstGeom>
              <a:blipFill rotWithShape="0">
                <a:blip r:embed="rId1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矩形 44"/>
              <p:cNvSpPr/>
              <p:nvPr/>
            </p:nvSpPr>
            <p:spPr>
              <a:xfrm>
                <a:off x="8048499" y="1934118"/>
                <a:ext cx="4770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8499" y="1934118"/>
                <a:ext cx="477054" cy="369332"/>
              </a:xfrm>
              <a:prstGeom prst="rect">
                <a:avLst/>
              </a:prstGeom>
              <a:blipFill rotWithShape="0">
                <a:blip r:embed="rId1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矩形 45"/>
              <p:cNvSpPr/>
              <p:nvPr/>
            </p:nvSpPr>
            <p:spPr>
              <a:xfrm>
                <a:off x="10022178" y="1934118"/>
                <a:ext cx="5061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2178" y="1934118"/>
                <a:ext cx="506164" cy="369332"/>
              </a:xfrm>
              <a:prstGeom prst="rect">
                <a:avLst/>
              </a:prstGeom>
              <a:blipFill rotWithShape="0">
                <a:blip r:embed="rId1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左大括弧 46"/>
          <p:cNvSpPr/>
          <p:nvPr/>
        </p:nvSpPr>
        <p:spPr>
          <a:xfrm rot="16200000">
            <a:off x="9144841" y="1336039"/>
            <a:ext cx="414330" cy="4363903"/>
          </a:xfrm>
          <a:prstGeom prst="leftBrace">
            <a:avLst/>
          </a:prstGeom>
          <a:ln w="222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矩形 47"/>
              <p:cNvSpPr/>
              <p:nvPr/>
            </p:nvSpPr>
            <p:spPr>
              <a:xfrm>
                <a:off x="8885609" y="3723612"/>
                <a:ext cx="7677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0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kumimoji="1" lang="en-US" altLang="zh-CN" sz="2000" b="1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zh-TW" altLang="en-US" sz="2000"/>
              </a:p>
            </p:txBody>
          </p:sp>
        </mc:Choice>
        <mc:Fallback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609" y="3723612"/>
                <a:ext cx="767774" cy="400110"/>
              </a:xfrm>
              <a:prstGeom prst="rect">
                <a:avLst/>
              </a:prstGeom>
              <a:blipFill rotWithShape="0">
                <a:blip r:embed="rId18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文字方塊 55"/>
          <p:cNvSpPr txBox="1"/>
          <p:nvPr/>
        </p:nvSpPr>
        <p:spPr>
          <a:xfrm>
            <a:off x="271026" y="5443342"/>
            <a:ext cx="5005146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72%</a:t>
            </a:r>
            <a:r>
              <a:rPr kumimoji="1" lang="zh-CN" altLang="en-US" kern="0" dirty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kern="0" dirty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kern="0" dirty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kern="0" dirty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r>
              <a:rPr kumimoji="1" lang="zh-CN" altLang="en-US" kern="0" dirty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ea typeface="微软雅黑" panose="020B0503020204020204" pitchFamily="34" charset="-122"/>
                <a:cs typeface="+mn-ea"/>
                <a:sym typeface="+mn-lt"/>
              </a:rPr>
              <a:t>passed</a:t>
            </a:r>
            <a:r>
              <a:rPr kumimoji="1" lang="zh-CN" altLang="en-US" kern="0" dirty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 dirty="0" err="1">
                <a:ea typeface="微软雅黑" panose="020B0503020204020204" pitchFamily="34" charset="-122"/>
                <a:cs typeface="+mn-ea"/>
                <a:sym typeface="+mn-lt"/>
              </a:rPr>
              <a:t>Mardia’s</a:t>
            </a:r>
            <a:r>
              <a:rPr kumimoji="1" lang="zh-CN" altLang="en-US" b="1" kern="0" dirty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 dirty="0">
                <a:ea typeface="微软雅黑" panose="020B0503020204020204" pitchFamily="34" charset="-122"/>
                <a:cs typeface="+mn-ea"/>
                <a:sym typeface="+mn-lt"/>
              </a:rPr>
              <a:t>Test</a:t>
            </a:r>
            <a:endParaRPr kumimoji="1" lang="zh-TW" altLang="en-US" b="1" kern="0" dirty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20</a:t>
            </a:fld>
            <a:endParaRPr kumimoji="1"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9744002" y="1077455"/>
            <a:ext cx="35137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is-IS" altLang="zh-CN" sz="1600" kern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…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5" t="11246" r="9659" b="7788"/>
          <a:stretch/>
        </p:blipFill>
        <p:spPr>
          <a:xfrm>
            <a:off x="321735" y="3350069"/>
            <a:ext cx="2515606" cy="1024211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5" t="11246" r="9659" b="8144"/>
          <a:stretch/>
        </p:blipFill>
        <p:spPr>
          <a:xfrm>
            <a:off x="3030395" y="3348474"/>
            <a:ext cx="2543725" cy="103111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3" name="文字方塊 52"/>
              <p:cNvSpPr txBox="1"/>
              <p:nvPr/>
            </p:nvSpPr>
            <p:spPr>
              <a:xfrm>
                <a:off x="271026" y="4534187"/>
                <a:ext cx="5303094" cy="812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kumimoji="1" lang="en-US" altLang="zh-CN" b="1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M</a:t>
                </a:r>
                <a:r>
                  <a:rPr kumimoji="1" lang="en-US" altLang="zh-CN" b="1" kern="0" dirty="0" err="1" smtClean="0">
                    <a:ea typeface="微软雅黑" panose="020B0503020204020204" pitchFamily="34" charset="-122"/>
                    <a:cs typeface="+mn-ea"/>
                    <a:sym typeface="+mn-lt"/>
                  </a:rPr>
                  <a:t>ardia’s</a:t>
                </a:r>
                <a:r>
                  <a:rPr kumimoji="1" lang="zh-CN" altLang="en-US" b="1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b="1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Test</a:t>
                </a:r>
                <a:r>
                  <a:rPr kumimoji="1" lang="en-US" altLang="zh-CN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:</a:t>
                </a:r>
                <a:r>
                  <a:rPr kumimoji="1" lang="zh-CN" altLang="en-US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checks</a:t>
                </a:r>
                <a:r>
                  <a:rPr kumimoji="1" lang="zh-CN" altLang="en-US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if</a:t>
                </a:r>
                <a:r>
                  <a:rPr kumimoji="1" lang="zh-CN" altLang="en-US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the</a:t>
                </a:r>
                <a:r>
                  <a:rPr kumimoji="1" lang="zh-CN" altLang="en-US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data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is</a:t>
                </a:r>
                <a:r>
                  <a:rPr kumimoji="1" lang="zh-CN" altLang="en-US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multivariate</a:t>
                </a:r>
                <a:r>
                  <a:rPr kumimoji="1" lang="zh-CN" altLang="en-US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normal</a:t>
                </a:r>
                <a:r>
                  <a:rPr kumimoji="1" lang="zh-CN" altLang="en-US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distribution</a:t>
                </a:r>
                <a:r>
                  <a:rPr kumimoji="1" lang="zh-CN" altLang="en-US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zh-CN" b="0" i="1" kern="0" smtClean="0"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𝛼</m:t>
                    </m:r>
                    <m:r>
                      <a:rPr kumimoji="1" lang="en-US" altLang="zh-CN" b="0" i="1" kern="0" smtClean="0"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=0.05</m:t>
                    </m:r>
                  </m:oMath>
                </a14:m>
                <a:r>
                  <a:rPr kumimoji="1" lang="en-US" altLang="zh-CN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)</a:t>
                </a:r>
                <a:r>
                  <a:rPr kumimoji="1" lang="zh-CN" altLang="en-US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endParaRPr kumimoji="1" lang="zh-TW" altLang="en-US" kern="0" dirty="0"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26" y="4534187"/>
                <a:ext cx="5303094" cy="812530"/>
              </a:xfrm>
              <a:prstGeom prst="rect">
                <a:avLst/>
              </a:prstGeom>
              <a:blipFill rotWithShape="0">
                <a:blip r:embed="rId21"/>
                <a:stretch>
                  <a:fillRect l="-920" b="-60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文字方塊 58"/>
          <p:cNvSpPr txBox="1"/>
          <p:nvPr/>
        </p:nvSpPr>
        <p:spPr>
          <a:xfrm>
            <a:off x="271026" y="5952014"/>
            <a:ext cx="5672574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 dirty="0" smtClean="0">
                <a:ea typeface="微软雅黑" panose="020B0503020204020204" pitchFamily="34" charset="-122"/>
                <a:cs typeface="+mn-ea"/>
                <a:sym typeface="+mn-lt"/>
              </a:rPr>
              <a:t>It</a:t>
            </a:r>
            <a:r>
              <a:rPr kumimoji="1" lang="zh-CN" altLang="en-US" kern="0" dirty="0" smtClea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kern="0" dirty="0" smtClea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ea typeface="微软雅黑" panose="020B0503020204020204" pitchFamily="34" charset="-122"/>
                <a:cs typeface="+mn-ea"/>
                <a:sym typeface="+mn-lt"/>
              </a:rPr>
              <a:t>adequat</a:t>
            </a:r>
            <a:r>
              <a:rPr kumimoji="1" lang="en-US" altLang="zh-CN" kern="0" dirty="0" smtClean="0">
                <a:ea typeface="微软雅黑" panose="020B0503020204020204" pitchFamily="34" charset="-122"/>
                <a:cs typeface="+mn-ea"/>
                <a:sym typeface="+mn-lt"/>
              </a:rPr>
              <a:t>e</a:t>
            </a:r>
            <a:r>
              <a:rPr kumimoji="1" lang="zh-CN" altLang="en-US" kern="0" dirty="0" smtClea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kern="0" dirty="0" smtClea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ea typeface="微软雅黑" panose="020B0503020204020204" pitchFamily="34" charset="-122"/>
                <a:cs typeface="+mn-ea"/>
                <a:sym typeface="+mn-lt"/>
              </a:rPr>
              <a:t>assume</a:t>
            </a:r>
            <a:r>
              <a:rPr kumimoji="1" lang="zh-CN" altLang="en-US" kern="0" dirty="0" smtClea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kern="0" dirty="0" smtClea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r>
              <a:rPr kumimoji="1" lang="zh-CN" altLang="en-US" kern="0" dirty="0" smtClea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kern="0" dirty="0" smtClea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ea typeface="微软雅黑" panose="020B0503020204020204" pitchFamily="34" charset="-122"/>
                <a:cs typeface="+mn-ea"/>
                <a:sym typeface="+mn-lt"/>
              </a:rPr>
              <a:t>bivariate</a:t>
            </a:r>
            <a:r>
              <a:rPr kumimoji="1" lang="zh-CN" altLang="en-US" kern="0" dirty="0" smtClea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ea typeface="微软雅黑" panose="020B0503020204020204" pitchFamily="34" charset="-122"/>
                <a:cs typeface="+mn-ea"/>
                <a:sym typeface="+mn-lt"/>
              </a:rPr>
              <a:t>normal</a:t>
            </a:r>
            <a:r>
              <a:rPr kumimoji="1" lang="zh-CN" altLang="en-US" kern="0" dirty="0" smtClea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ea typeface="微软雅黑" panose="020B0503020204020204" pitchFamily="34" charset="-122"/>
                <a:cs typeface="+mn-ea"/>
                <a:sym typeface="+mn-lt"/>
              </a:rPr>
              <a:t>distr.</a:t>
            </a:r>
            <a:endParaRPr kumimoji="1" lang="zh-TW" altLang="en-US" kern="0" dirty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6258518" y="4475924"/>
            <a:ext cx="1578352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 smtClean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Advantage:</a:t>
            </a:r>
            <a:endParaRPr kumimoji="1" lang="zh-TW" altLang="en-US" kern="0" dirty="0">
              <a:solidFill>
                <a:srgbClr val="0070C0"/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文字方塊 60"/>
              <p:cNvSpPr txBox="1"/>
              <p:nvPr/>
            </p:nvSpPr>
            <p:spPr>
              <a:xfrm>
                <a:off x="6310385" y="4962375"/>
                <a:ext cx="5583524" cy="1172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If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𝑔</m:t>
                    </m:r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(</m:t>
                    </m:r>
                    <m:sSub>
                      <m:sSubPr>
                        <m:ctrlPr>
                          <a:rPr kumimoji="1" lang="en-US" altLang="zh-CN" b="1" i="1" kern="0"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</m:ctrlPr>
                      </m:sSubPr>
                      <m:e>
                        <m:r>
                          <a:rPr kumimoji="1" lang="en-US" altLang="zh-CN" b="1" i="1" kern="0"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𝜽</m:t>
                        </m:r>
                      </m:e>
                      <m:sub>
                        <m:r>
                          <a:rPr kumimoji="1" lang="en-US" altLang="zh-CN" i="1" kern="0"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𝑘</m:t>
                        </m:r>
                      </m:sub>
                    </m:sSub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)</m:t>
                    </m:r>
                  </m:oMath>
                </a14:m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is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a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b="1" kern="0" dirty="0">
                    <a:solidFill>
                      <a:srgbClr val="0070C0"/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normal</a:t>
                </a:r>
                <a:r>
                  <a:rPr kumimoji="1" lang="zh-CN" altLang="en-US" b="1" kern="0" dirty="0">
                    <a:solidFill>
                      <a:srgbClr val="0070C0"/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b="1" kern="0" dirty="0">
                    <a:solidFill>
                      <a:srgbClr val="0070C0"/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distribution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,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𝑝</m:t>
                    </m:r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(</m:t>
                    </m:r>
                    <m:r>
                      <a:rPr kumimoji="1" lang="en-US" altLang="zh-CN" b="1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𝒚</m:t>
                    </m:r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)</m:t>
                    </m:r>
                  </m:oMath>
                </a14:m>
                <a:r>
                  <a:rPr kumimoji="1" lang="zh-CN" altLang="en-US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can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approximate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any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continuous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density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functions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to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arbitrary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accuracy</a:t>
                </a:r>
                <a:endParaRPr kumimoji="1" lang="zh-TW" altLang="en-US" b="1" kern="0" dirty="0">
                  <a:solidFill>
                    <a:srgbClr val="0070C0"/>
                  </a:solidFill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61" name="文字方塊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385" y="4962375"/>
                <a:ext cx="5583524" cy="1172629"/>
              </a:xfrm>
              <a:prstGeom prst="rect">
                <a:avLst/>
              </a:prstGeom>
              <a:blipFill rotWithShape="0">
                <a:blip r:embed="rId22"/>
                <a:stretch>
                  <a:fillRect l="-873" r="-983" b="-4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文字方塊 61"/>
          <p:cNvSpPr txBox="1"/>
          <p:nvPr/>
        </p:nvSpPr>
        <p:spPr>
          <a:xfrm>
            <a:off x="7334214" y="402902"/>
            <a:ext cx="3870564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 dirty="0" smtClean="0">
                <a:ea typeface="微软雅黑" panose="020B0503020204020204" pitchFamily="34" charset="-122"/>
                <a:cs typeface="+mn-ea"/>
                <a:sym typeface="+mn-lt"/>
              </a:rPr>
              <a:t>Gaussian</a:t>
            </a:r>
            <a:r>
              <a:rPr kumimoji="1" lang="zh-CN" altLang="en-US" b="1" kern="0" dirty="0" smtClea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 dirty="0" smtClean="0">
                <a:ea typeface="微软雅黑" panose="020B0503020204020204" pitchFamily="34" charset="-122"/>
                <a:cs typeface="+mn-ea"/>
                <a:sym typeface="+mn-lt"/>
              </a:rPr>
              <a:t>Mixture</a:t>
            </a:r>
            <a:r>
              <a:rPr kumimoji="1" lang="zh-CN" altLang="en-US" b="1" kern="0" dirty="0" smtClea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 dirty="0" smtClean="0"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r>
              <a:rPr kumimoji="1" lang="zh-CN" altLang="en-US" b="1" kern="0" dirty="0" smtClea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 dirty="0" smtClean="0">
                <a:ea typeface="微软雅黑" panose="020B0503020204020204" pitchFamily="34" charset="-122"/>
                <a:cs typeface="+mn-ea"/>
                <a:sym typeface="+mn-lt"/>
              </a:rPr>
              <a:t>(GMM)</a:t>
            </a:r>
            <a:endParaRPr kumimoji="1" lang="zh-TW" altLang="en-US" b="1" kern="0" dirty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文字方塊 62"/>
              <p:cNvSpPr txBox="1"/>
              <p:nvPr/>
            </p:nvSpPr>
            <p:spPr>
              <a:xfrm>
                <a:off x="321735" y="2872761"/>
                <a:ext cx="1778840" cy="452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kumimoji="1" lang="en-US" altLang="zh-CN" b="1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Define</a:t>
                </a:r>
                <a:r>
                  <a:rPr kumimoji="1" lang="zh-CN" altLang="en-US" b="1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𝑔</m:t>
                    </m:r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(</m:t>
                    </m:r>
                    <m:sSub>
                      <m:sSubPr>
                        <m:ctrlPr>
                          <a:rPr kumimoji="1" lang="en-US" altLang="zh-CN" b="1" i="1" kern="0"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</m:ctrlPr>
                      </m:sSubPr>
                      <m:e>
                        <m:r>
                          <a:rPr kumimoji="1" lang="en-US" altLang="zh-CN" b="1" i="1" kern="0"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𝜽</m:t>
                        </m:r>
                      </m:e>
                      <m:sub>
                        <m:r>
                          <a:rPr kumimoji="1" lang="en-US" altLang="zh-CN" i="1" kern="0"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𝑘</m:t>
                        </m:r>
                      </m:sub>
                    </m:sSub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)</m:t>
                    </m:r>
                  </m:oMath>
                </a14:m>
                <a:r>
                  <a:rPr kumimoji="1" lang="en-US" altLang="zh-CN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:</a:t>
                </a:r>
                <a:endParaRPr kumimoji="1" lang="zh-TW" altLang="en-US" kern="0" dirty="0"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63" name="文字方塊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35" y="2872761"/>
                <a:ext cx="1778840" cy="452432"/>
              </a:xfrm>
              <a:prstGeom prst="rect">
                <a:avLst/>
              </a:prstGeom>
              <a:blipFill rotWithShape="0">
                <a:blip r:embed="rId23"/>
                <a:stretch>
                  <a:fillRect l="-3082" b="-121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0418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1541">
        <p:fade/>
      </p:transition>
    </mc:Choice>
    <mc:Fallback xmlns="">
      <p:transition spd="med" advTm="1815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7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3" grpId="0" animBg="1"/>
      <p:bldP spid="36" grpId="0" animBg="1"/>
      <p:bldP spid="37" grpId="0" animBg="1"/>
      <p:bldP spid="41" grpId="0"/>
      <p:bldP spid="42" grpId="0"/>
      <p:bldP spid="43" grpId="0"/>
      <p:bldP spid="44" grpId="0"/>
      <p:bldP spid="45" grpId="0"/>
      <p:bldP spid="46" grpId="0"/>
      <p:bldP spid="47" grpId="0" animBg="1"/>
      <p:bldP spid="48" grpId="0"/>
      <p:bldP spid="56" grpId="0"/>
      <p:bldP spid="4" grpId="0"/>
      <p:bldP spid="53" grpId="0"/>
      <p:bldP spid="59" grpId="0"/>
      <p:bldP spid="60" grpId="0"/>
      <p:bldP spid="61" grpId="0"/>
      <p:bldP spid="62" grpId="0"/>
      <p:bldP spid="6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6137329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469391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Overview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92699" y="1036669"/>
            <a:ext cx="4280779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Problem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Definition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967877" y="2763289"/>
            <a:ext cx="1668568" cy="80945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b="1" i="1" kern="0">
                <a:cs typeface="Times New Roman" charset="0"/>
                <a:sym typeface="+mn-lt"/>
              </a:rPr>
              <a:t>Stop</a:t>
            </a:r>
            <a:r>
              <a:rPr kumimoji="1" lang="zh-CN" altLang="en-US" sz="1600" b="1" i="1" kern="0" dirty="0">
                <a:cs typeface="Times New Roman" charset="0"/>
                <a:sym typeface="+mn-lt"/>
              </a:rPr>
              <a:t> </a:t>
            </a:r>
            <a:r>
              <a:rPr kumimoji="1" lang="en-US" altLang="zh-CN" sz="1600" b="1" i="1" kern="0" dirty="0">
                <a:cs typeface="Times New Roman" charset="0"/>
                <a:sym typeface="+mn-lt"/>
              </a:rPr>
              <a:t>it!</a:t>
            </a:r>
            <a:r>
              <a:rPr kumimoji="1" lang="zh-CN" altLang="en-US" sz="1600" b="1" i="1" kern="0" dirty="0">
                <a:cs typeface="Times New Roman" charset="0"/>
                <a:sym typeface="+mn-lt"/>
              </a:rPr>
              <a:t> 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b="1" i="1" kern="0" dirty="0">
                <a:cs typeface="Times New Roman" charset="0"/>
                <a:sym typeface="+mn-lt"/>
              </a:rPr>
              <a:t>It’s</a:t>
            </a:r>
            <a:r>
              <a:rPr kumimoji="1" lang="zh-CN" altLang="en-US" sz="1600" b="1" i="1" kern="0" dirty="0">
                <a:cs typeface="Times New Roman" charset="0"/>
                <a:sym typeface="+mn-lt"/>
              </a:rPr>
              <a:t> </a:t>
            </a:r>
            <a:r>
              <a:rPr kumimoji="1" lang="en-US" altLang="zh-CN" sz="1600" b="1" i="1" kern="0" dirty="0">
                <a:cs typeface="Times New Roman" charset="0"/>
                <a:sym typeface="+mn-lt"/>
              </a:rPr>
              <a:t>not</a:t>
            </a:r>
            <a:r>
              <a:rPr kumimoji="1" lang="zh-CN" altLang="en-US" sz="1600" b="1" i="1" kern="0" dirty="0">
                <a:cs typeface="Times New Roman" charset="0"/>
                <a:sym typeface="+mn-lt"/>
              </a:rPr>
              <a:t> </a:t>
            </a:r>
            <a:r>
              <a:rPr kumimoji="1" lang="en-US" altLang="zh-CN" sz="1600" b="1" i="1" kern="0" dirty="0">
                <a:cs typeface="Times New Roman" charset="0"/>
                <a:sym typeface="+mn-lt"/>
              </a:rPr>
              <a:t>funny!</a:t>
            </a:r>
            <a:endParaRPr kumimoji="1" lang="zh-TW" altLang="en-US" sz="1600" b="1" i="1" kern="0" dirty="0">
              <a:cs typeface="Times New Roman" charset="0"/>
              <a:sym typeface="+mn-lt"/>
            </a:endParaRPr>
          </a:p>
        </p:txBody>
      </p:sp>
      <p:pic>
        <p:nvPicPr>
          <p:cNvPr id="50" name="圖片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343" y="2444304"/>
            <a:ext cx="1951770" cy="1617287"/>
          </a:xfrm>
          <a:prstGeom prst="rect">
            <a:avLst/>
          </a:prstGeom>
        </p:spPr>
      </p:pic>
      <p:sp>
        <p:nvSpPr>
          <p:cNvPr id="53" name="橢圓 52"/>
          <p:cNvSpPr/>
          <p:nvPr/>
        </p:nvSpPr>
        <p:spPr>
          <a:xfrm rot="2566597">
            <a:off x="3491764" y="2723926"/>
            <a:ext cx="876284" cy="443096"/>
          </a:xfrm>
          <a:prstGeom prst="ellipse">
            <a:avLst/>
          </a:prstGeom>
          <a:solidFill>
            <a:schemeClr val="bg1"/>
          </a:solidFill>
          <a:ln w="317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橢圓 53"/>
          <p:cNvSpPr/>
          <p:nvPr/>
        </p:nvSpPr>
        <p:spPr>
          <a:xfrm>
            <a:off x="3836097" y="2888280"/>
            <a:ext cx="122216" cy="103440"/>
          </a:xfrm>
          <a:prstGeom prst="ellipse">
            <a:avLst/>
          </a:prstGeom>
          <a:solidFill>
            <a:srgbClr val="92D0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向右箭號 54"/>
          <p:cNvSpPr/>
          <p:nvPr/>
        </p:nvSpPr>
        <p:spPr>
          <a:xfrm>
            <a:off x="2534477" y="3019203"/>
            <a:ext cx="655980" cy="348128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文字方塊 55"/>
              <p:cNvSpPr txBox="1"/>
              <p:nvPr/>
            </p:nvSpPr>
            <p:spPr>
              <a:xfrm>
                <a:off x="5315205" y="4818252"/>
                <a:ext cx="4905125" cy="8876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4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kumimoji="1" lang="en-US" altLang="zh-CN" sz="2400" b="1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𝒚</m:t>
                          </m:r>
                          <m:r>
                            <a:rPr kumimoji="1" lang="en-US" altLang="zh-CN" sz="2400" b="1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|</m:t>
                          </m:r>
                          <m:r>
                            <a:rPr kumimoji="1" lang="en-US" altLang="zh-CN" sz="2400" b="1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𝑿</m:t>
                          </m:r>
                        </m:e>
                      </m:d>
                      <m:r>
                        <a:rPr kumimoji="1" lang="en-US" altLang="zh-CN" sz="24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zh-CN" sz="24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zh-CN" sz="24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  <m:r>
                            <a:rPr kumimoji="1" lang="en-US" altLang="zh-CN" sz="24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∈</m:t>
                          </m:r>
                          <m:r>
                            <a:rPr kumimoji="1" lang="en-US" altLang="zh-CN" sz="24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b>
                        <m:sup/>
                        <m:e>
                          <m:r>
                            <a:rPr kumimoji="1" lang="en-US" altLang="zh-CN" sz="2400" i="1" kern="0">
                              <a:solidFill>
                                <a:srgbClr val="0070C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sz="2400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  <m:r>
                                <a:rPr kumimoji="1" lang="en-US" altLang="zh-CN" sz="2400" b="0" i="1" kern="0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|</m:t>
                              </m:r>
                              <m:r>
                                <a:rPr kumimoji="1" lang="en-US" altLang="zh-CN" sz="2400" b="1" i="1" kern="0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𝑿</m:t>
                              </m:r>
                            </m:e>
                          </m:d>
                          <m:r>
                            <a:rPr kumimoji="1" lang="zh-CN" altLang="en-US" sz="24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 </m:t>
                          </m:r>
                          <m:r>
                            <a:rPr kumimoji="1" lang="en-US" altLang="zh-CN" sz="24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𝒩</m:t>
                          </m:r>
                          <m:r>
                            <a:rPr kumimoji="1" lang="en-US" altLang="zh-CN" sz="24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(</m:t>
                          </m:r>
                          <m:r>
                            <a:rPr kumimoji="1" lang="en-US" altLang="zh-CN" sz="2400" b="1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𝒚</m:t>
                          </m:r>
                          <m:r>
                            <a:rPr kumimoji="1" lang="en-US" altLang="zh-CN" sz="24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2400" b="1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1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𝝁</m:t>
                              </m:r>
                            </m:e>
                            <m:sub>
                              <m:r>
                                <a:rPr kumimoji="1" lang="en-US" altLang="zh-CN" sz="2400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400" b="1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,</m:t>
                          </m:r>
                          <m:r>
                            <a:rPr kumimoji="1" lang="zh-CN" altLang="en-US" sz="2400" b="1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CN" sz="2400" b="1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𝚺</m:t>
                              </m:r>
                            </m:e>
                            <m:sub>
                              <m:r>
                                <a:rPr kumimoji="1" lang="en-US" altLang="zh-CN" sz="2400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4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TW" altLang="en-US" sz="24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56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205" y="4818252"/>
                <a:ext cx="4905125" cy="8876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文字方塊 57"/>
          <p:cNvSpPr txBox="1"/>
          <p:nvPr/>
        </p:nvSpPr>
        <p:spPr>
          <a:xfrm>
            <a:off x="780589" y="1748978"/>
            <a:ext cx="82491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Given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statement,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provide</a:t>
            </a:r>
            <a:r>
              <a:rPr kumimoji="1" lang="zh-CN" altLang="en-US" sz="20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distribution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space</a:t>
            </a:r>
            <a:endParaRPr kumimoji="1" lang="zh-TW" altLang="en-US" sz="2000" i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9" name="文字方塊 58"/>
          <p:cNvSpPr txBox="1"/>
          <p:nvPr/>
        </p:nvSpPr>
        <p:spPr>
          <a:xfrm>
            <a:off x="9445463" y="6095066"/>
            <a:ext cx="15061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20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endParaRPr kumimoji="1" lang="zh-TW" altLang="en-US" sz="2000" i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21</a:t>
            </a:fld>
            <a:endParaRPr kumimoji="1" lang="zh-TW" altLang="en-US"/>
          </a:p>
        </p:txBody>
      </p:sp>
      <p:cxnSp>
        <p:nvCxnSpPr>
          <p:cNvPr id="22" name="直線接點 21"/>
          <p:cNvCxnSpPr/>
          <p:nvPr/>
        </p:nvCxnSpPr>
        <p:spPr>
          <a:xfrm flipH="1">
            <a:off x="7559874" y="5634641"/>
            <a:ext cx="453878" cy="501425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9620014" y="5608881"/>
            <a:ext cx="395380" cy="486186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6497464" y="6095067"/>
            <a:ext cx="28979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classifier</a:t>
            </a:r>
            <a:endParaRPr kumimoji="1" lang="zh-TW" altLang="en-US" sz="2000" i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5775367" y="2907035"/>
            <a:ext cx="54117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Turns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parameter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estimation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problem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字方塊 31"/>
              <p:cNvSpPr txBox="1"/>
              <p:nvPr/>
            </p:nvSpPr>
            <p:spPr>
              <a:xfrm>
                <a:off x="1062745" y="4317396"/>
                <a:ext cx="320601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1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𝑿</m:t>
                      </m:r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:</m:t>
                      </m:r>
                    </m:oMath>
                  </m:oMathPara>
                </a14:m>
                <a:endParaRPr kumimoji="1" lang="zh-TW" altLang="en-US" sz="20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745" y="4317396"/>
                <a:ext cx="320601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矩形 32"/>
          <p:cNvSpPr/>
          <p:nvPr/>
        </p:nvSpPr>
        <p:spPr>
          <a:xfrm>
            <a:off x="1470533" y="4264474"/>
            <a:ext cx="216597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features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texts</a:t>
            </a:r>
            <a:endParaRPr kumimoji="1" lang="zh-TW" altLang="en-US" sz="2000" i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5775366" y="3473635"/>
            <a:ext cx="5954671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</a:t>
            </a:r>
            <a:r>
              <a:rPr kumimoji="1" lang="en-US" altLang="zh-CN" sz="1600" b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motion</a:t>
            </a:r>
            <a:r>
              <a:rPr kumimoji="1" lang="zh-CN" altLang="en-US" sz="1600" b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prob.</a:t>
            </a:r>
            <a:r>
              <a:rPr kumimoji="1" lang="zh-CN" altLang="en-US" sz="1600" b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r>
              <a:rPr kumimoji="1" lang="zh-CN" altLang="en-US" sz="1600" b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parameters</a:t>
            </a:r>
            <a:r>
              <a:rPr kumimoji="1" lang="zh-CN" altLang="en-US" sz="1600" b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be</a:t>
            </a:r>
            <a:r>
              <a:rPr kumimoji="1"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estimated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字方塊 36"/>
              <p:cNvSpPr txBox="1"/>
              <p:nvPr/>
            </p:nvSpPr>
            <p:spPr>
              <a:xfrm>
                <a:off x="1075968" y="4912336"/>
                <a:ext cx="3527376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200" b="1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𝒚</m:t>
                      </m:r>
                      <m:r>
                        <a:rPr kumimoji="1" lang="en-US" altLang="zh-CN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∼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∈</m:t>
                          </m:r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b>
                        <m:sup/>
                        <m:e>
                          <m:r>
                            <a:rPr kumimoji="1" lang="en-US" altLang="zh-CN" sz="22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sz="22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2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</m:e>
                          </m:d>
                          <m:r>
                            <a:rPr kumimoji="1" lang="zh-CN" altLang="en-US" sz="22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 </m:t>
                          </m:r>
                          <m:r>
                            <a:rPr kumimoji="1" lang="en-US" altLang="zh-CN" sz="22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𝒩</m:t>
                          </m:r>
                          <m:r>
                            <a:rPr kumimoji="1" lang="en-US" altLang="zh-CN" sz="22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(</m:t>
                          </m:r>
                          <m:r>
                            <a:rPr kumimoji="1" lang="en-US" altLang="zh-CN" sz="2200" b="1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𝒚</m:t>
                          </m:r>
                          <m:r>
                            <a:rPr kumimoji="1" lang="en-US" altLang="zh-CN" sz="22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2200" b="1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b="1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𝝁</m:t>
                              </m:r>
                            </m:e>
                            <m:sub>
                              <m:r>
                                <a:rPr kumimoji="1" lang="en-US" altLang="zh-CN" sz="2200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200" b="1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,</m:t>
                          </m:r>
                          <m:r>
                            <a:rPr kumimoji="1" lang="zh-CN" altLang="en-US" sz="2200" b="1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CN" sz="2200" b="1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b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𝚺</m:t>
                              </m:r>
                            </m:e>
                            <m:sub>
                              <m:r>
                                <a:rPr kumimoji="1" lang="en-US" altLang="zh-CN" sz="2200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2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TW" altLang="en-US" sz="2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968" y="4912336"/>
                <a:ext cx="3527376" cy="81381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向右箭號 38"/>
          <p:cNvSpPr/>
          <p:nvPr/>
        </p:nvSpPr>
        <p:spPr>
          <a:xfrm>
            <a:off x="4674784" y="5227122"/>
            <a:ext cx="454431" cy="348128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326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8087">
        <p:fade/>
      </p:transition>
    </mc:Choice>
    <mc:Fallback xmlns="">
      <p:transition spd="med" advTm="380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9" grpId="0"/>
      <p:bldP spid="28" grpId="0"/>
      <p:bldP spid="30" grpId="0"/>
      <p:bldP spid="32" grpId="0"/>
      <p:bldP spid="33" grpId="0"/>
      <p:bldP spid="36" grpId="0"/>
      <p:bldP spid="37" grpId="0"/>
      <p:bldP spid="3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6137329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469391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Overview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70249" y="1104430"/>
            <a:ext cx="6509423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Turns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parameter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estimation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problem:</a:t>
            </a:r>
            <a:endParaRPr kumimoji="1" lang="zh-TW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3931473" y="3413874"/>
                <a:ext cx="53745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𝜋</m:t>
                          </m:r>
                        </m:e>
                        <m:sub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TW" altLang="en-US" sz="200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1473" y="3413874"/>
                <a:ext cx="537455" cy="400110"/>
              </a:xfrm>
              <a:prstGeom prst="rect">
                <a:avLst/>
              </a:prstGeom>
              <a:blipFill>
                <a:blip r:embed="rId4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>
          <a:xfrm>
            <a:off x="3931473" y="3374118"/>
            <a:ext cx="537456" cy="544274"/>
          </a:xfrm>
          <a:prstGeom prst="rect">
            <a:avLst/>
          </a:pr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5381671" y="3394139"/>
                <a:ext cx="1497398" cy="4126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zh-CN" altLang="en-US" sz="2000" b="0" i="1" smtClean="0">
                              <a:latin typeface="Cambria Math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0" smtClean="0">
                                  <a:latin typeface="Cambria Math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}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𝐾</m:t>
                          </m:r>
                        </m:sup>
                      </m:sSubSup>
                    </m:oMath>
                  </m:oMathPara>
                </a14:m>
                <a:endParaRPr lang="zh-CN" altLang="en-US" sz="2000" b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671" y="3394139"/>
                <a:ext cx="1497398" cy="412613"/>
              </a:xfrm>
              <a:prstGeom prst="rect">
                <a:avLst/>
              </a:prstGeom>
              <a:blipFill>
                <a:blip r:embed="rId5"/>
                <a:stretch>
                  <a:fillRect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/>
          <p:cNvSpPr/>
          <p:nvPr/>
        </p:nvSpPr>
        <p:spPr>
          <a:xfrm>
            <a:off x="5395586" y="3367635"/>
            <a:ext cx="1483483" cy="544274"/>
          </a:xfrm>
          <a:prstGeom prst="rect">
            <a:avLst/>
          </a:pr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肘形接點 2"/>
          <p:cNvCxnSpPr>
            <a:stCxn id="18" idx="0"/>
            <a:endCxn id="20" idx="0"/>
          </p:cNvCxnSpPr>
          <p:nvPr/>
        </p:nvCxnSpPr>
        <p:spPr>
          <a:xfrm rot="5400000" flipH="1" flipV="1">
            <a:off x="5165523" y="2402314"/>
            <a:ext cx="6483" cy="1937127"/>
          </a:xfrm>
          <a:prstGeom prst="bentConnector3">
            <a:avLst>
              <a:gd name="adj1" fmla="val 725913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5152010" y="2703835"/>
            <a:ext cx="0" cy="18582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4398760" y="2211392"/>
            <a:ext cx="15064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31" name="直線接點 30"/>
          <p:cNvCxnSpPr/>
          <p:nvPr/>
        </p:nvCxnSpPr>
        <p:spPr>
          <a:xfrm flipV="1">
            <a:off x="6136350" y="3929313"/>
            <a:ext cx="0" cy="28811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5541832" y="4188888"/>
            <a:ext cx="15064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2368709" y="2641609"/>
            <a:ext cx="1843512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with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specifying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form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distr.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38" name="直線接點 37"/>
          <p:cNvCxnSpPr/>
          <p:nvPr/>
        </p:nvCxnSpPr>
        <p:spPr>
          <a:xfrm flipV="1">
            <a:off x="4206550" y="3919730"/>
            <a:ext cx="0" cy="28811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/>
          <p:cNvSpPr txBox="1"/>
          <p:nvPr/>
        </p:nvSpPr>
        <p:spPr>
          <a:xfrm>
            <a:off x="3343211" y="4207842"/>
            <a:ext cx="182823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classification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3290465" y="5110627"/>
            <a:ext cx="2210536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without</a:t>
            </a:r>
            <a:r>
              <a:rPr kumimoji="1" lang="zh-CN" altLang="en-US" sz="16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specifying</a:t>
            </a:r>
            <a:r>
              <a:rPr kumimoji="1" lang="zh-CN" altLang="en-US" sz="16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16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form</a:t>
            </a:r>
            <a:r>
              <a:rPr kumimoji="1" lang="zh-CN" altLang="en-US" sz="16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16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distr.</a:t>
            </a:r>
            <a:endParaRPr kumimoji="1" lang="zh-TW" altLang="en-US" sz="1600" i="1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22</a:t>
            </a:fld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7880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1768">
        <p:fade/>
      </p:transition>
    </mc:Choice>
    <mc:Fallback>
      <p:transition spd="med" advTm="417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9" grpId="0"/>
      <p:bldP spid="4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148309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Outline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92699" y="1123268"/>
            <a:ext cx="2339102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Introduction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92699" y="1683947"/>
            <a:ext cx="253466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Related</a:t>
            </a:r>
            <a:r>
              <a:rPr kumimoji="1" lang="zh-CN" altLang="en-US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Work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92699" y="2786893"/>
            <a:ext cx="255550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Methodology</a:t>
            </a:r>
            <a:endParaRPr kumimoji="1" lang="zh-TW" altLang="en-US" sz="24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57134" y="3323873"/>
            <a:ext cx="33025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sz="20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Modeling</a:t>
            </a:r>
            <a:r>
              <a:rPr kumimoji="1" lang="zh-CN" altLang="en-US" sz="20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Assumptions</a:t>
            </a:r>
            <a:endParaRPr kumimoji="1" lang="zh-TW" altLang="en-US" sz="20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57134" y="4273275"/>
            <a:ext cx="546014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Modeling</a:t>
            </a:r>
            <a:r>
              <a:rPr kumimoji="1" lang="zh-CN" altLang="en-US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with</a:t>
            </a:r>
            <a:r>
              <a:rPr kumimoji="1" lang="zh-CN" altLang="en-US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endParaRPr kumimoji="1" lang="zh-TW" altLang="en-US" sz="20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492699" y="4863009"/>
            <a:ext cx="452559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Experiment</a:t>
            </a:r>
            <a:r>
              <a:rPr kumimoji="1" lang="zh-CN" altLang="en-US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Evaluation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87077" y="5526179"/>
            <a:ext cx="2188420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Conclusion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7134" y="3796874"/>
            <a:ext cx="190148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Framework</a:t>
            </a:r>
            <a:endParaRPr kumimoji="1" lang="zh-TW" altLang="en-US" sz="20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87077" y="2235420"/>
            <a:ext cx="2005677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Objective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0497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515">
        <p:fade/>
      </p:transition>
    </mc:Choice>
    <mc:Fallback xmlns="">
      <p:transition spd="med" advTm="1651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865032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808586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Framework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of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 err="1">
                <a:latin typeface="Arial"/>
                <a:ea typeface="Times New Roman" charset="0"/>
                <a:cs typeface="Arial"/>
                <a:sym typeface="+mn-lt"/>
              </a:rPr>
              <a:t>EmoPredictor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92700" y="1795931"/>
            <a:ext cx="4746812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Social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media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collecting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92699" y="2509651"/>
            <a:ext cx="466691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492699" y="3223371"/>
            <a:ext cx="3314883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Modeling</a:t>
            </a:r>
            <a:endParaRPr kumimoji="1" lang="zh-TW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492699" y="4683577"/>
            <a:ext cx="4430570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Evaluation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Validation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718156" y="1968285"/>
            <a:ext cx="2901718" cy="2106596"/>
          </a:xfrm>
          <a:prstGeom prst="rect">
            <a:avLst/>
          </a:prstGeom>
          <a:solidFill>
            <a:schemeClr val="accent4">
              <a:lumMod val="60000"/>
              <a:lumOff val="40000"/>
              <a:alpha val="23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92699" y="4006520"/>
            <a:ext cx="3314883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endParaRPr kumimoji="1" lang="zh-TW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439" y="896740"/>
            <a:ext cx="5790255" cy="5550716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7718156" y="4168504"/>
            <a:ext cx="2901718" cy="2372575"/>
          </a:xfrm>
          <a:prstGeom prst="rect">
            <a:avLst/>
          </a:prstGeom>
          <a:solidFill>
            <a:schemeClr val="accent4">
              <a:lumMod val="60000"/>
              <a:lumOff val="40000"/>
              <a:alpha val="23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9885478" y="3669262"/>
            <a:ext cx="2158535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Modeling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9875520" y="4120109"/>
            <a:ext cx="2104093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24</a:t>
            </a:fld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692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6554">
        <p:fade/>
      </p:transition>
    </mc:Choice>
    <mc:Fallback xmlns="">
      <p:transition spd="med" advTm="665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6" grpId="0"/>
      <p:bldP spid="20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6657975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5763116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Modeling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4729332" y="4720857"/>
                <a:ext cx="4417318" cy="11253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kumimoji="1" lang="en-US" altLang="zh-CN" sz="2000" b="1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𝒚</m:t>
                          </m:r>
                          <m:r>
                            <a:rPr kumimoji="1" lang="en-US" altLang="zh-CN" sz="2000" b="1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|</m:t>
                          </m:r>
                          <m:r>
                            <a:rPr kumimoji="1" lang="en-US" altLang="zh-CN" sz="2000" b="1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𝑿</m:t>
                          </m:r>
                        </m:e>
                      </m:d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p>
                        <m:e>
                          <m:r>
                            <a:rPr kumimoji="1" lang="en-US" altLang="zh-CN" sz="2000" b="0" i="1" kern="0" smtClea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𝒩</m:t>
                          </m:r>
                          <m:d>
                            <m:dPr>
                              <m:ctrlP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1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𝒚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0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1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kumimoji="1" lang="en-US" altLang="zh-CN" sz="20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sz="20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0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,</m:t>
                                  </m:r>
                                  <m:r>
                                    <a:rPr kumimoji="1" lang="en-US" altLang="zh-CN" sz="2000" b="1" i="0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𝚺</m:t>
                                  </m:r>
                                </m:e>
                                <m:sub>
                                  <m:r>
                                    <a:rPr kumimoji="1" lang="en-US" altLang="zh-CN" sz="20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sz="2000" b="1" i="1" kern="0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𝒑</m:t>
                          </m:r>
                          <m:r>
                            <a:rPr kumimoji="1" lang="en-US" altLang="zh-CN" sz="2000" b="1" i="1" kern="0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(</m:t>
                          </m:r>
                          <m:r>
                            <a:rPr kumimoji="1" lang="en-US" altLang="zh-CN" sz="2000" b="1" i="1" kern="0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𝒛</m:t>
                          </m:r>
                          <m:r>
                            <a:rPr kumimoji="1" lang="en-US" altLang="zh-CN" sz="2000" b="1" i="1" kern="0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=</m:t>
                          </m:r>
                          <m:r>
                            <a:rPr kumimoji="1" lang="en-US" altLang="zh-CN" sz="2000" b="1" i="1" kern="0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𝒌</m:t>
                          </m:r>
                          <m:r>
                            <a:rPr kumimoji="1" lang="en-US" altLang="zh-CN" sz="2000" b="1" i="1" kern="0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|</m:t>
                          </m:r>
                          <m:r>
                            <a:rPr kumimoji="1" lang="en-US" altLang="zh-CN" sz="2000" b="1" i="1" kern="0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𝑿</m:t>
                          </m:r>
                          <m:r>
                            <a:rPr kumimoji="1" lang="en-US" altLang="zh-CN" sz="2000" b="1" i="1" kern="0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TW" altLang="en-US" sz="20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332" y="4720857"/>
                <a:ext cx="4417318" cy="11253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/>
          <p:cNvSpPr/>
          <p:nvPr/>
        </p:nvSpPr>
        <p:spPr>
          <a:xfrm>
            <a:off x="4775232" y="4935980"/>
            <a:ext cx="4301386" cy="1005981"/>
          </a:xfrm>
          <a:prstGeom prst="rect">
            <a:avLst/>
          </a:pr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字方塊 16"/>
              <p:cNvSpPr txBox="1"/>
              <p:nvPr/>
            </p:nvSpPr>
            <p:spPr>
              <a:xfrm>
                <a:off x="301641" y="1401567"/>
                <a:ext cx="633737" cy="4001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|</m:t>
                      </m:r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𝐾</m:t>
                      </m:r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|</m:t>
                      </m:r>
                      <m:r>
                        <a:rPr kumimoji="1" lang="en-US" altLang="zh-CN" sz="2000" b="0" i="0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:</m:t>
                      </m:r>
                    </m:oMath>
                  </m:oMathPara>
                </a14:m>
                <a:endParaRPr kumimoji="1" lang="zh-TW" altLang="en-US" sz="20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41" y="1401567"/>
                <a:ext cx="633737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>
          <a:xfrm>
            <a:off x="850222" y="1355400"/>
            <a:ext cx="562686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Number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components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(possible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emotions)</a:t>
            </a:r>
            <a:endParaRPr kumimoji="1" lang="zh-TW" altLang="en-US" sz="2000" i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435149" y="3004221"/>
                <a:ext cx="1440394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𝑧</m:t>
                          </m:r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=</m:t>
                          </m:r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</m:e>
                        <m:e>
                          <m:r>
                            <a:rPr kumimoji="1" lang="en-US" altLang="zh-CN" sz="2000" b="1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𝑿</m:t>
                          </m:r>
                        </m:e>
                      </m:d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:</m:t>
                      </m:r>
                      <m:r>
                        <a:rPr kumimoji="1" lang="zh-CN" altLang="en-US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 </m:t>
                      </m:r>
                    </m:oMath>
                  </m:oMathPara>
                </a14:m>
                <a:endParaRPr kumimoji="1" lang="zh-TW" altLang="en-US" sz="2000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49" y="3004221"/>
                <a:ext cx="144039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/>
          <p:cNvSpPr/>
          <p:nvPr/>
        </p:nvSpPr>
        <p:spPr>
          <a:xfrm>
            <a:off x="2004166" y="2963885"/>
            <a:ext cx="568617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prob.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that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belongs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endParaRPr kumimoji="1" lang="zh-TW" altLang="en-US" sz="2000" i="1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87369" y="3571762"/>
            <a:ext cx="886032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Given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features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X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texts,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distribution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described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as: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3" name="直線接點 2"/>
          <p:cNvCxnSpPr/>
          <p:nvPr/>
        </p:nvCxnSpPr>
        <p:spPr>
          <a:xfrm>
            <a:off x="7685583" y="5652504"/>
            <a:ext cx="424989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9091133" y="5192748"/>
            <a:ext cx="33313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Posterior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probability</a:t>
            </a:r>
            <a:endParaRPr kumimoji="1" lang="zh-TW" altLang="en-US" sz="2000" i="1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字方塊 11"/>
              <p:cNvSpPr txBox="1"/>
              <p:nvPr/>
            </p:nvSpPr>
            <p:spPr>
              <a:xfrm>
                <a:off x="456093" y="1943375"/>
                <a:ext cx="320601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1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𝑿</m:t>
                      </m:r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:</m:t>
                      </m:r>
                    </m:oMath>
                  </m:oMathPara>
                </a14:m>
                <a:endParaRPr kumimoji="1" lang="zh-TW" altLang="en-US" sz="20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93" y="1943375"/>
                <a:ext cx="320601" cy="4001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矩形 32"/>
          <p:cNvSpPr/>
          <p:nvPr/>
        </p:nvSpPr>
        <p:spPr>
          <a:xfrm>
            <a:off x="863881" y="1890453"/>
            <a:ext cx="216597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features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texts</a:t>
            </a:r>
            <a:endParaRPr kumimoji="1" lang="zh-TW" altLang="en-US" sz="2000" i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426113" y="2455506"/>
                <a:ext cx="1656159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𝑧</m:t>
                      </m:r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=1, 2, …, </m:t>
                      </m:r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𝐾</m:t>
                      </m:r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: </m:t>
                      </m:r>
                    </m:oMath>
                  </m:oMathPara>
                </a14:m>
                <a:endParaRPr kumimoji="1" lang="zh-TW" altLang="en-US" sz="2000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13" y="2455506"/>
                <a:ext cx="1656159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/>
          <p:cNvSpPr/>
          <p:nvPr/>
        </p:nvSpPr>
        <p:spPr>
          <a:xfrm>
            <a:off x="2019814" y="2411708"/>
            <a:ext cx="218681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random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variable</a:t>
            </a:r>
            <a:endParaRPr kumimoji="1" lang="zh-TW" altLang="en-US" sz="2000" i="1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7647259" y="1239103"/>
            <a:ext cx="412345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Turns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parameter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estimation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problem: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7764207" y="2279680"/>
                <a:ext cx="14961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𝑃</m:t>
                      </m:r>
                      <m:r>
                        <a:rPr kumimoji="1" lang="en-US" altLang="zh-CN" sz="20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(</m:t>
                      </m:r>
                      <m:r>
                        <a:rPr kumimoji="1" lang="en-US" altLang="zh-CN" sz="20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𝑧</m:t>
                      </m:r>
                      <m:r>
                        <a:rPr kumimoji="1" lang="en-US" altLang="zh-CN" sz="20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r>
                        <a:rPr kumimoji="1" lang="en-US" altLang="zh-CN" sz="20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𝑘</m:t>
                      </m:r>
                      <m:r>
                        <a:rPr kumimoji="1" lang="en-US" altLang="zh-CN" sz="20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|</m:t>
                      </m:r>
                      <m:r>
                        <a:rPr kumimoji="1" lang="en-US" altLang="zh-CN" sz="2000" b="1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𝑿</m:t>
                      </m:r>
                      <m:r>
                        <a:rPr kumimoji="1" lang="en-US" altLang="zh-CN" sz="20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lang="zh-TW" altLang="en-US" sz="200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207" y="2279680"/>
                <a:ext cx="1496115" cy="400110"/>
              </a:xfrm>
              <a:prstGeom prst="rect">
                <a:avLst/>
              </a:prstGeom>
              <a:blipFill>
                <a:blip r:embed="rId10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/>
          <p:cNvSpPr/>
          <p:nvPr/>
        </p:nvSpPr>
        <p:spPr>
          <a:xfrm>
            <a:off x="7764206" y="2239924"/>
            <a:ext cx="1483483" cy="544274"/>
          </a:xfrm>
          <a:prstGeom prst="rect">
            <a:avLst/>
          </a:pr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9595055" y="2266831"/>
                <a:ext cx="1497398" cy="4126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zh-CN" altLang="en-US" sz="2000" b="0" i="1" smtClean="0">
                              <a:latin typeface="Cambria Math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0" smtClean="0">
                                  <a:latin typeface="Cambria Math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}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𝐾</m:t>
                          </m:r>
                        </m:sup>
                      </m:sSubSup>
                    </m:oMath>
                  </m:oMathPara>
                </a14:m>
                <a:endParaRPr lang="zh-CN" altLang="en-US" sz="2000" b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055" y="2266831"/>
                <a:ext cx="1497398" cy="412613"/>
              </a:xfrm>
              <a:prstGeom prst="rect">
                <a:avLst/>
              </a:prstGeom>
              <a:blipFill>
                <a:blip r:embed="rId11"/>
                <a:stretch>
                  <a:fillRect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/>
          <p:cNvSpPr/>
          <p:nvPr/>
        </p:nvSpPr>
        <p:spPr>
          <a:xfrm>
            <a:off x="9608970" y="2240327"/>
            <a:ext cx="1483483" cy="544274"/>
          </a:xfrm>
          <a:prstGeom prst="rect">
            <a:avLst/>
          </a:pr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626207" y="4535936"/>
                <a:ext cx="2648289" cy="8191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kumimoji="1" lang="en-US" altLang="zh-CN" sz="2000" b="1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𝒚</m:t>
                          </m:r>
                        </m:e>
                      </m:d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0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𝜋</m:t>
                              </m:r>
                            </m:e>
                            <m:sub>
                              <m:r>
                                <a:rPr kumimoji="1" lang="en-US" altLang="zh-CN" sz="20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0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𝑔</m:t>
                          </m:r>
                          <m:r>
                            <a:rPr kumimoji="1" lang="en-US" altLang="zh-CN" sz="20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sz="2000" b="1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𝜽</m:t>
                              </m:r>
                            </m:e>
                            <m:sub>
                              <m:r>
                                <a:rPr kumimoji="1" lang="en-US" altLang="zh-CN" sz="2000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0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kumimoji="1" lang="zh-TW" altLang="en-US" sz="2000" kern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000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07" y="4535936"/>
                <a:ext cx="2648289" cy="81913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1181873" y="5480567"/>
                <a:ext cx="2775054" cy="8191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0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𝜋</m:t>
                              </m:r>
                            </m:e>
                            <m:sub>
                              <m:r>
                                <a:rPr kumimoji="1" lang="en-US" altLang="zh-CN" sz="20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000" i="1" kern="0" smtClea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𝒩</m:t>
                          </m:r>
                          <m:r>
                            <a:rPr kumimoji="1" lang="en-US" altLang="zh-CN" sz="20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(</m:t>
                          </m:r>
                          <m:r>
                            <a:rPr kumimoji="1" lang="en-US" altLang="zh-CN" sz="2000" b="1" i="1" kern="0" smtClea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𝒚</m:t>
                          </m:r>
                          <m:r>
                            <a:rPr kumimoji="1" lang="en-US" altLang="zh-CN" sz="2000" b="0" i="1" kern="0" smtClea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2000" b="1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 i="1" kern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𝝁</m:t>
                              </m:r>
                            </m:e>
                            <m:sub>
                              <m:r>
                                <a:rPr kumimoji="1" lang="en-US" altLang="zh-CN" sz="2000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000" b="1" i="1" kern="0" smtClea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,</m:t>
                          </m:r>
                          <m:r>
                            <a:rPr kumimoji="1" lang="zh-CN" altLang="en-US" sz="2000" b="1" i="1" kern="0" smtClea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CN" sz="2000" b="1" i="1" kern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 i="0" kern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𝚺</m:t>
                              </m:r>
                            </m:e>
                            <m:sub>
                              <m:r>
                                <a:rPr kumimoji="1" lang="en-US" altLang="zh-CN" sz="2000" b="0" i="1" kern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0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kumimoji="1" lang="zh-TW" altLang="en-US" sz="2000" kern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000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873" y="5480567"/>
                <a:ext cx="2775054" cy="81913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向右箭號 33"/>
          <p:cNvSpPr/>
          <p:nvPr/>
        </p:nvSpPr>
        <p:spPr>
          <a:xfrm>
            <a:off x="3660448" y="5167872"/>
            <a:ext cx="772905" cy="48463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25</a:t>
            </a:fld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0838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21365">
        <p:fade/>
      </p:transition>
    </mc:Choice>
    <mc:Fallback>
      <p:transition spd="med" advTm="1213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/>
      <p:bldP spid="18" grpId="0"/>
      <p:bldP spid="19" grpId="0"/>
      <p:bldP spid="20" grpId="0"/>
      <p:bldP spid="21" grpId="0"/>
      <p:bldP spid="32" grpId="0"/>
      <p:bldP spid="12" grpId="0"/>
      <p:bldP spid="33" grpId="0"/>
      <p:bldP spid="22" grpId="0"/>
      <p:bldP spid="23" grpId="0"/>
      <p:bldP spid="26" grpId="0"/>
      <p:bldP spid="27" grpId="0"/>
      <p:bldP spid="28" grpId="0" animBg="1"/>
      <p:bldP spid="29" grpId="0"/>
      <p:bldP spid="30" grpId="0" animBg="1"/>
      <p:bldP spid="3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6657975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5763116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Modeling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492700" y="975678"/>
            <a:ext cx="4702756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Extract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possible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texts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492699" y="1406467"/>
            <a:ext cx="3938569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grouped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504175" y="1790997"/>
            <a:ext cx="6502705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Locate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each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at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likely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position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space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05821" y="2208554"/>
            <a:ext cx="2747452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Solve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858" y="2852352"/>
            <a:ext cx="2182469" cy="256671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029" y="2727847"/>
            <a:ext cx="1983239" cy="798169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078" y="3775026"/>
            <a:ext cx="2325137" cy="176854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958" y="3045712"/>
            <a:ext cx="1094489" cy="729314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146" y="3979121"/>
            <a:ext cx="2773046" cy="98020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143" y="4771724"/>
            <a:ext cx="2547815" cy="1629076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584" y="4881693"/>
            <a:ext cx="2631357" cy="1127388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380" y="3754723"/>
            <a:ext cx="2109456" cy="1809152"/>
          </a:xfrm>
          <a:prstGeom prst="rect">
            <a:avLst/>
          </a:prstGeom>
        </p:spPr>
      </p:pic>
      <p:cxnSp>
        <p:nvCxnSpPr>
          <p:cNvPr id="29" name="直線接點 28"/>
          <p:cNvCxnSpPr/>
          <p:nvPr/>
        </p:nvCxnSpPr>
        <p:spPr>
          <a:xfrm>
            <a:off x="2572713" y="2684318"/>
            <a:ext cx="0" cy="4174812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  <a:alpha val="67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6172636" y="2683188"/>
            <a:ext cx="0" cy="4174812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  <a:alpha val="67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3372377" y="6376860"/>
            <a:ext cx="1592103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Modeling</a:t>
            </a:r>
            <a:r>
              <a:rPr kumimoji="1"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part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6970665" y="6374355"/>
            <a:ext cx="164339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part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5195456" y="1007868"/>
                <a:ext cx="17639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b="0" kern="0">
                    <a:latin typeface="+mn-ea"/>
                    <a:cs typeface="+mn-ea"/>
                    <a:sym typeface="+mn-lt"/>
                  </a:rPr>
                  <a:t>Get</a:t>
                </a:r>
                <a:r>
                  <a:rPr kumimoji="1" lang="zh-CN" altLang="en-US" b="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kern="0" smtClean="0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𝑃</m:t>
                    </m:r>
                    <m:r>
                      <a:rPr kumimoji="1" lang="en-US" altLang="zh-CN" i="1" kern="0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(</m:t>
                    </m:r>
                    <m:r>
                      <a:rPr kumimoji="1" lang="en-US" altLang="zh-CN" i="1" kern="0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𝑧</m:t>
                    </m:r>
                    <m:r>
                      <a:rPr kumimoji="1" lang="en-US" altLang="zh-CN" i="1" kern="0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=</m:t>
                    </m:r>
                    <m:r>
                      <a:rPr kumimoji="1" lang="en-US" altLang="zh-CN" i="1" kern="0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𝑘</m:t>
                    </m:r>
                    <m:r>
                      <a:rPr kumimoji="1" lang="en-US" altLang="zh-CN" i="1" kern="0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|</m:t>
                    </m:r>
                    <m:r>
                      <a:rPr kumimoji="1" lang="en-US" altLang="zh-CN" b="1" i="1" kern="0" smtClean="0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𝑿</m:t>
                    </m:r>
                    <m:r>
                      <a:rPr kumimoji="1" lang="en-US" altLang="zh-CN" i="1" kern="0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)</m:t>
                    </m:r>
                  </m:oMath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456" y="1007868"/>
                <a:ext cx="1763944" cy="369332"/>
              </a:xfrm>
              <a:prstGeom prst="rect">
                <a:avLst/>
              </a:prstGeom>
              <a:blipFill>
                <a:blip r:embed="rId12"/>
                <a:stretch>
                  <a:fillRect l="-2759" t="-9836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3208774" y="2241337"/>
                <a:ext cx="1755802" cy="3805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0" dirty="0">
                    <a:latin typeface="+mn-ea"/>
                  </a:rPr>
                  <a:t>Get</a:t>
                </a:r>
                <a:r>
                  <a:rPr lang="zh-CN" altLang="en-US" b="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zh-CN" alt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𝚺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}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𝐾</m:t>
                        </m:r>
                      </m:sup>
                    </m:sSubSup>
                  </m:oMath>
                </a14:m>
                <a:endParaRPr lang="zh-CN" altLang="en-US" b="0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774" y="2241337"/>
                <a:ext cx="1755802" cy="380553"/>
              </a:xfrm>
              <a:prstGeom prst="rect">
                <a:avLst/>
              </a:prstGeom>
              <a:blipFill>
                <a:blip r:embed="rId13"/>
                <a:stretch>
                  <a:fillRect l="-2778" t="-8065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文字方塊 42"/>
          <p:cNvSpPr txBox="1"/>
          <p:nvPr/>
        </p:nvSpPr>
        <p:spPr>
          <a:xfrm>
            <a:off x="7579860" y="1605808"/>
            <a:ext cx="4711235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Extract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possible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texts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7579860" y="2169458"/>
            <a:ext cx="2747452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579860" y="1093458"/>
            <a:ext cx="274745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sz="2000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testing</a:t>
            </a:r>
            <a:r>
              <a:rPr kumimoji="1" lang="zh-CN" altLang="en-US" sz="2000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data:</a:t>
            </a:r>
            <a:endParaRPr kumimoji="1" lang="zh-TW" altLang="en-US" sz="2000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26</a:t>
            </a:fld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2500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3530">
        <p:fade/>
      </p:transition>
    </mc:Choice>
    <mc:Fallback>
      <p:transition spd="med" advTm="1335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  <p:bldP spid="30" grpId="0"/>
      <p:bldP spid="40" grpId="0"/>
      <p:bldP spid="41" grpId="0"/>
      <p:bldP spid="42" grpId="0"/>
      <p:bldP spid="43" grpId="0"/>
      <p:bldP spid="45" grpId="0"/>
      <p:bldP spid="2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6657975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5763116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Modeling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27</a:t>
            </a:fld>
            <a:endParaRPr kumimoji="1"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5059523" y="3062631"/>
            <a:ext cx="1343026" cy="4752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400" b="1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Classification</a:t>
            </a:r>
            <a:endParaRPr kumimoji="1" lang="zh-TW" altLang="en-US" sz="1400" b="1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5" r="60426" b="69939"/>
          <a:stretch/>
        </p:blipFill>
        <p:spPr>
          <a:xfrm>
            <a:off x="5159537" y="1473150"/>
            <a:ext cx="888266" cy="976178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6889545" y="2422942"/>
            <a:ext cx="798879" cy="42809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4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Emo</a:t>
            </a:r>
            <a:r>
              <a:rPr kumimoji="1" lang="zh-CN" altLang="en-US" sz="14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 </a:t>
            </a:r>
            <a:r>
              <a:rPr kumimoji="1" lang="en-US" altLang="zh-CN" sz="14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1</a:t>
            </a:r>
            <a:endParaRPr kumimoji="1" lang="zh-TW" altLang="en-US" sz="14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889544" y="2956957"/>
            <a:ext cx="798879" cy="4284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4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Emo</a:t>
            </a:r>
            <a:r>
              <a:rPr kumimoji="1" lang="zh-CN" altLang="en-US" sz="14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  <a:ea typeface="微软雅黑" panose="020B0503020204020204" pitchFamily="34" charset="-122"/>
              </a:rPr>
              <a:t>2</a:t>
            </a:r>
            <a:endParaRPr kumimoji="1" lang="zh-TW" altLang="en-US" sz="14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889544" y="3705590"/>
            <a:ext cx="798879" cy="4284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4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Emo</a:t>
            </a:r>
            <a:r>
              <a:rPr kumimoji="1" lang="zh-CN" altLang="en-US" sz="14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 </a:t>
            </a:r>
            <a:r>
              <a:rPr kumimoji="1" lang="en-US" altLang="zh-CN" sz="1400" i="1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K</a:t>
            </a:r>
            <a:endParaRPr kumimoji="1" lang="zh-TW" altLang="en-US" sz="1400" i="1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144170" y="3391095"/>
            <a:ext cx="464743" cy="3018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is-IS" altLang="zh-CN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…</a:t>
            </a:r>
            <a:endParaRPr kumimoji="1" lang="zh-TW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左中括弧 11"/>
          <p:cNvSpPr/>
          <p:nvPr/>
        </p:nvSpPr>
        <p:spPr>
          <a:xfrm>
            <a:off x="6702587" y="2636990"/>
            <a:ext cx="144023" cy="1330763"/>
          </a:xfrm>
          <a:prstGeom prst="leftBracket">
            <a:avLst/>
          </a:prstGeom>
          <a:ln w="254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7" name="直線箭頭接點 16"/>
          <p:cNvCxnSpPr>
            <a:stCxn id="3" idx="3"/>
            <a:endCxn id="12" idx="1"/>
          </p:cNvCxnSpPr>
          <p:nvPr/>
        </p:nvCxnSpPr>
        <p:spPr>
          <a:xfrm>
            <a:off x="6402549" y="3300231"/>
            <a:ext cx="300038" cy="21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圖片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029" y="2398249"/>
            <a:ext cx="1873242" cy="170856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字方塊 45"/>
              <p:cNvSpPr txBox="1"/>
              <p:nvPr/>
            </p:nvSpPr>
            <p:spPr>
              <a:xfrm>
                <a:off x="7721081" y="2422942"/>
                <a:ext cx="291875" cy="3600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081" y="2422942"/>
                <a:ext cx="291875" cy="360099"/>
              </a:xfrm>
              <a:prstGeom prst="rect">
                <a:avLst/>
              </a:prstGeom>
              <a:blipFill rotWithShape="0">
                <a:blip r:embed="rId6"/>
                <a:stretch>
                  <a:fillRect l="-17021" r="-8511"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文字方塊 46"/>
              <p:cNvSpPr txBox="1"/>
              <p:nvPr/>
            </p:nvSpPr>
            <p:spPr>
              <a:xfrm>
                <a:off x="7721080" y="2941617"/>
                <a:ext cx="297197" cy="3600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080" y="2941617"/>
                <a:ext cx="297197" cy="360099"/>
              </a:xfrm>
              <a:prstGeom prst="rect">
                <a:avLst/>
              </a:prstGeom>
              <a:blipFill rotWithShape="0">
                <a:blip r:embed="rId7"/>
                <a:stretch>
                  <a:fillRect l="-16667" r="-8333" b="-118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字方塊 47"/>
              <p:cNvSpPr txBox="1"/>
              <p:nvPr/>
            </p:nvSpPr>
            <p:spPr>
              <a:xfrm>
                <a:off x="7731357" y="3700336"/>
                <a:ext cx="326307" cy="3600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kumimoji="1" lang="zh-TW" altLang="en-US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1357" y="3700336"/>
                <a:ext cx="326307" cy="360099"/>
              </a:xfrm>
              <a:prstGeom prst="rect">
                <a:avLst/>
              </a:prstGeom>
              <a:blipFill rotWithShape="0">
                <a:blip r:embed="rId8"/>
                <a:stretch>
                  <a:fillRect l="-14815" r="-3704" b="-118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線箭頭接點 49"/>
          <p:cNvCxnSpPr>
            <a:stCxn id="46" idx="3"/>
          </p:cNvCxnSpPr>
          <p:nvPr/>
        </p:nvCxnSpPr>
        <p:spPr>
          <a:xfrm>
            <a:off x="8012956" y="2602992"/>
            <a:ext cx="470605" cy="79288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箭頭接點 50"/>
          <p:cNvCxnSpPr>
            <a:stCxn id="47" idx="3"/>
          </p:cNvCxnSpPr>
          <p:nvPr/>
        </p:nvCxnSpPr>
        <p:spPr>
          <a:xfrm>
            <a:off x="8018277" y="3121667"/>
            <a:ext cx="795536" cy="328979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54"/>
          <p:cNvCxnSpPr>
            <a:stCxn id="48" idx="3"/>
          </p:cNvCxnSpPr>
          <p:nvPr/>
        </p:nvCxnSpPr>
        <p:spPr>
          <a:xfrm flipV="1">
            <a:off x="8057664" y="3020906"/>
            <a:ext cx="1028751" cy="859480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箭頭接點 60"/>
          <p:cNvCxnSpPr/>
          <p:nvPr/>
        </p:nvCxnSpPr>
        <p:spPr>
          <a:xfrm flipV="1">
            <a:off x="6018617" y="1861417"/>
            <a:ext cx="1357924" cy="3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/>
          <p:cNvSpPr txBox="1"/>
          <p:nvPr/>
        </p:nvSpPr>
        <p:spPr>
          <a:xfrm>
            <a:off x="6224648" y="1483781"/>
            <a:ext cx="878767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</a:t>
            </a:r>
            <a:endParaRPr kumimoji="1" lang="zh-TW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64" name="圖片 6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5" r="60426" b="69939"/>
          <a:stretch/>
        </p:blipFill>
        <p:spPr>
          <a:xfrm>
            <a:off x="7456074" y="1450759"/>
            <a:ext cx="601590" cy="661130"/>
          </a:xfrm>
          <a:prstGeom prst="rect">
            <a:avLst/>
          </a:prstGeom>
        </p:spPr>
      </p:pic>
      <p:cxnSp>
        <p:nvCxnSpPr>
          <p:cNvPr id="66" name="肘形接點 65"/>
          <p:cNvCxnSpPr/>
          <p:nvPr/>
        </p:nvCxnSpPr>
        <p:spPr>
          <a:xfrm>
            <a:off x="8057664" y="1816180"/>
            <a:ext cx="1037986" cy="474489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/>
          <p:cNvSpPr/>
          <p:nvPr/>
        </p:nvSpPr>
        <p:spPr>
          <a:xfrm>
            <a:off x="7115733" y="4669367"/>
            <a:ext cx="798879" cy="42809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4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Emo</a:t>
            </a:r>
            <a:r>
              <a:rPr kumimoji="1" lang="zh-CN" altLang="en-US" sz="14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 </a:t>
            </a:r>
            <a:r>
              <a:rPr kumimoji="1" lang="en-US" altLang="zh-CN" sz="14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1</a:t>
            </a:r>
            <a:endParaRPr kumimoji="1" lang="zh-TW" altLang="en-US" sz="14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8007650" y="4665122"/>
            <a:ext cx="798879" cy="4284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4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Emo</a:t>
            </a:r>
            <a:r>
              <a:rPr kumimoji="1" lang="zh-CN" altLang="en-US" sz="14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  <a:ea typeface="微软雅黑" panose="020B0503020204020204" pitchFamily="34" charset="-122"/>
              </a:rPr>
              <a:t>2</a:t>
            </a:r>
            <a:endParaRPr kumimoji="1" lang="zh-TW" altLang="en-US" sz="14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9147913" y="4665122"/>
            <a:ext cx="798879" cy="4284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4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Emo</a:t>
            </a:r>
            <a:r>
              <a:rPr kumimoji="1" lang="zh-CN" altLang="en-US" sz="14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 </a:t>
            </a:r>
            <a:r>
              <a:rPr kumimoji="1" lang="en-US" altLang="zh-CN" sz="1400" i="1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K</a:t>
            </a:r>
            <a:endParaRPr kumimoji="1" lang="zh-TW" altLang="en-US" sz="1400" i="1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77" name="文字方塊 76"/>
          <p:cNvSpPr txBox="1"/>
          <p:nvPr/>
        </p:nvSpPr>
        <p:spPr>
          <a:xfrm>
            <a:off x="8819976" y="4647419"/>
            <a:ext cx="464743" cy="3724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is-IS" altLang="zh-CN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…</a:t>
            </a:r>
            <a:endParaRPr kumimoji="1" lang="zh-TW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文字方塊 77"/>
              <p:cNvSpPr txBox="1"/>
              <p:nvPr/>
            </p:nvSpPr>
            <p:spPr>
              <a:xfrm>
                <a:off x="7405877" y="4274411"/>
                <a:ext cx="291875" cy="3600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78" name="文字方塊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877" y="4274411"/>
                <a:ext cx="291875" cy="360099"/>
              </a:xfrm>
              <a:prstGeom prst="rect">
                <a:avLst/>
              </a:prstGeom>
              <a:blipFill rotWithShape="0">
                <a:blip r:embed="rId6"/>
                <a:stretch>
                  <a:fillRect l="-16667" r="-6250" b="-118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文字方塊 78"/>
              <p:cNvSpPr txBox="1"/>
              <p:nvPr/>
            </p:nvSpPr>
            <p:spPr>
              <a:xfrm>
                <a:off x="8336336" y="4269510"/>
                <a:ext cx="297197" cy="3600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79" name="文字方塊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336" y="4269510"/>
                <a:ext cx="297197" cy="360099"/>
              </a:xfrm>
              <a:prstGeom prst="rect">
                <a:avLst/>
              </a:prstGeom>
              <a:blipFill rotWithShape="0">
                <a:blip r:embed="rId9"/>
                <a:stretch>
                  <a:fillRect l="-16667" r="-8333" b="-118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文字方塊 79"/>
              <p:cNvSpPr txBox="1"/>
              <p:nvPr/>
            </p:nvSpPr>
            <p:spPr>
              <a:xfrm>
                <a:off x="9423181" y="4273749"/>
                <a:ext cx="326307" cy="3600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kumimoji="1" lang="zh-TW" altLang="en-US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80" name="文字方塊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3181" y="4273749"/>
                <a:ext cx="326307" cy="360099"/>
              </a:xfrm>
              <a:prstGeom prst="rect">
                <a:avLst/>
              </a:prstGeom>
              <a:blipFill rotWithShape="0">
                <a:blip r:embed="rId10"/>
                <a:stretch>
                  <a:fillRect l="-15094" r="-5660" b="-118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直線箭頭接點 80"/>
          <p:cNvCxnSpPr>
            <a:stCxn id="78" idx="3"/>
          </p:cNvCxnSpPr>
          <p:nvPr/>
        </p:nvCxnSpPr>
        <p:spPr>
          <a:xfrm flipV="1">
            <a:off x="7697752" y="2747041"/>
            <a:ext cx="926851" cy="1707420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箭頭接點 83"/>
          <p:cNvCxnSpPr>
            <a:stCxn id="79" idx="0"/>
          </p:cNvCxnSpPr>
          <p:nvPr/>
        </p:nvCxnSpPr>
        <p:spPr>
          <a:xfrm flipV="1">
            <a:off x="8484935" y="3499434"/>
            <a:ext cx="371972" cy="770076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箭頭接點 86"/>
          <p:cNvCxnSpPr>
            <a:stCxn id="80" idx="0"/>
          </p:cNvCxnSpPr>
          <p:nvPr/>
        </p:nvCxnSpPr>
        <p:spPr>
          <a:xfrm flipH="1" flipV="1">
            <a:off x="9147913" y="3020906"/>
            <a:ext cx="438422" cy="125284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7878436" y="5515265"/>
            <a:ext cx="1343026" cy="47692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400" b="1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Classification</a:t>
            </a:r>
            <a:endParaRPr kumimoji="1" lang="zh-TW" altLang="en-US" sz="1400" b="1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93" name="左中括弧 92"/>
          <p:cNvSpPr/>
          <p:nvPr/>
        </p:nvSpPr>
        <p:spPr>
          <a:xfrm rot="16200000">
            <a:off x="8473548" y="4166572"/>
            <a:ext cx="154412" cy="2071163"/>
          </a:xfrm>
          <a:prstGeom prst="leftBracket">
            <a:avLst/>
          </a:prstGeom>
          <a:ln w="254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4" name="直線箭頭接點 93"/>
          <p:cNvCxnSpPr>
            <a:stCxn id="91" idx="0"/>
            <a:endCxn id="93" idx="1"/>
          </p:cNvCxnSpPr>
          <p:nvPr/>
        </p:nvCxnSpPr>
        <p:spPr>
          <a:xfrm flipV="1">
            <a:off x="8549949" y="5279360"/>
            <a:ext cx="806" cy="2359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箭頭接點 98"/>
          <p:cNvCxnSpPr>
            <a:stCxn id="115" idx="1"/>
            <a:endCxn id="91" idx="3"/>
          </p:cNvCxnSpPr>
          <p:nvPr/>
        </p:nvCxnSpPr>
        <p:spPr>
          <a:xfrm flipH="1">
            <a:off x="9221462" y="5753725"/>
            <a:ext cx="139219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圖片 104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7"/>
          <a:stretch/>
        </p:blipFill>
        <p:spPr>
          <a:xfrm>
            <a:off x="10368961" y="2422942"/>
            <a:ext cx="1651650" cy="1683869"/>
          </a:xfrm>
          <a:prstGeom prst="rect">
            <a:avLst/>
          </a:prstGeom>
        </p:spPr>
      </p:pic>
      <p:cxnSp>
        <p:nvCxnSpPr>
          <p:cNvPr id="106" name="直線箭頭接點 105"/>
          <p:cNvCxnSpPr/>
          <p:nvPr/>
        </p:nvCxnSpPr>
        <p:spPr>
          <a:xfrm>
            <a:off x="8659254" y="2629533"/>
            <a:ext cx="2159767" cy="327424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箭頭接點 108"/>
          <p:cNvCxnSpPr/>
          <p:nvPr/>
        </p:nvCxnSpPr>
        <p:spPr>
          <a:xfrm flipV="1">
            <a:off x="9197015" y="2966005"/>
            <a:ext cx="1622006" cy="8656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箭頭接點 111"/>
          <p:cNvCxnSpPr/>
          <p:nvPr/>
        </p:nvCxnSpPr>
        <p:spPr>
          <a:xfrm flipV="1">
            <a:off x="8919061" y="2962052"/>
            <a:ext cx="1889423" cy="488594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圖片 1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5" r="60426" b="69939"/>
          <a:stretch/>
        </p:blipFill>
        <p:spPr>
          <a:xfrm>
            <a:off x="10613660" y="5265636"/>
            <a:ext cx="888266" cy="976178"/>
          </a:xfrm>
          <a:prstGeom prst="rect">
            <a:avLst/>
          </a:prstGeom>
        </p:spPr>
      </p:pic>
      <p:cxnSp>
        <p:nvCxnSpPr>
          <p:cNvPr id="118" name="直線箭頭接點 117"/>
          <p:cNvCxnSpPr>
            <a:endCxn id="105" idx="2"/>
          </p:cNvCxnSpPr>
          <p:nvPr/>
        </p:nvCxnSpPr>
        <p:spPr>
          <a:xfrm flipV="1">
            <a:off x="11194786" y="4106811"/>
            <a:ext cx="0" cy="12659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文字方塊 121"/>
          <p:cNvSpPr txBox="1"/>
          <p:nvPr/>
        </p:nvSpPr>
        <p:spPr>
          <a:xfrm>
            <a:off x="11241083" y="4601196"/>
            <a:ext cx="949299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</a:t>
            </a:r>
            <a:r>
              <a:rPr kumimoji="1"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</a:t>
            </a:r>
            <a:endParaRPr kumimoji="1" lang="zh-TW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23" name="直線箭頭接點 122"/>
          <p:cNvCxnSpPr>
            <a:endCxn id="3" idx="0"/>
          </p:cNvCxnSpPr>
          <p:nvPr/>
        </p:nvCxnSpPr>
        <p:spPr>
          <a:xfrm>
            <a:off x="5729465" y="2457049"/>
            <a:ext cx="1571" cy="6055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群組 168"/>
          <p:cNvGrpSpPr/>
          <p:nvPr/>
        </p:nvGrpSpPr>
        <p:grpSpPr>
          <a:xfrm>
            <a:off x="10463003" y="2682280"/>
            <a:ext cx="659435" cy="780815"/>
            <a:chOff x="10463003" y="2682280"/>
            <a:chExt cx="659435" cy="780815"/>
          </a:xfrm>
        </p:grpSpPr>
        <p:sp>
          <p:nvSpPr>
            <p:cNvPr id="128" name="橢圓 127"/>
            <p:cNvSpPr/>
            <p:nvPr/>
          </p:nvSpPr>
          <p:spPr>
            <a:xfrm>
              <a:off x="10613660" y="2721245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橢圓 128"/>
            <p:cNvSpPr/>
            <p:nvPr/>
          </p:nvSpPr>
          <p:spPr>
            <a:xfrm>
              <a:off x="10746021" y="2682280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橢圓 129"/>
            <p:cNvSpPr/>
            <p:nvPr/>
          </p:nvSpPr>
          <p:spPr>
            <a:xfrm>
              <a:off x="10878382" y="2747041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橢圓 130"/>
            <p:cNvSpPr/>
            <p:nvPr/>
          </p:nvSpPr>
          <p:spPr>
            <a:xfrm>
              <a:off x="10898421" y="2834680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橢圓 131"/>
            <p:cNvSpPr/>
            <p:nvPr/>
          </p:nvSpPr>
          <p:spPr>
            <a:xfrm>
              <a:off x="10889159" y="3036704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橢圓 132"/>
            <p:cNvSpPr/>
            <p:nvPr/>
          </p:nvSpPr>
          <p:spPr>
            <a:xfrm>
              <a:off x="10712370" y="2798680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橢圓 133"/>
            <p:cNvSpPr/>
            <p:nvPr/>
          </p:nvSpPr>
          <p:spPr>
            <a:xfrm>
              <a:off x="10793736" y="3046362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橢圓 134"/>
            <p:cNvSpPr/>
            <p:nvPr/>
          </p:nvSpPr>
          <p:spPr>
            <a:xfrm>
              <a:off x="10864597" y="2956957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6" name="橢圓 135"/>
            <p:cNvSpPr/>
            <p:nvPr/>
          </p:nvSpPr>
          <p:spPr>
            <a:xfrm>
              <a:off x="11034192" y="3170349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橢圓 136"/>
            <p:cNvSpPr/>
            <p:nvPr/>
          </p:nvSpPr>
          <p:spPr>
            <a:xfrm>
              <a:off x="10597019" y="3108704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8" name="橢圓 137"/>
            <p:cNvSpPr/>
            <p:nvPr/>
          </p:nvSpPr>
          <p:spPr>
            <a:xfrm>
              <a:off x="10796875" y="2855467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橢圓 138"/>
            <p:cNvSpPr/>
            <p:nvPr/>
          </p:nvSpPr>
          <p:spPr>
            <a:xfrm>
              <a:off x="10946298" y="3391095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橢圓 139"/>
            <p:cNvSpPr/>
            <p:nvPr/>
          </p:nvSpPr>
          <p:spPr>
            <a:xfrm>
              <a:off x="11050438" y="2884957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橢圓 140"/>
            <p:cNvSpPr/>
            <p:nvPr/>
          </p:nvSpPr>
          <p:spPr>
            <a:xfrm>
              <a:off x="10784370" y="3206349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橢圓 141"/>
            <p:cNvSpPr/>
            <p:nvPr/>
          </p:nvSpPr>
          <p:spPr>
            <a:xfrm>
              <a:off x="10463003" y="2754280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3" name="文字方塊 142"/>
          <p:cNvSpPr txBox="1"/>
          <p:nvPr/>
        </p:nvSpPr>
        <p:spPr>
          <a:xfrm>
            <a:off x="4789662" y="2128298"/>
            <a:ext cx="756938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training</a:t>
            </a:r>
            <a:endParaRPr kumimoji="1" lang="zh-TW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4" name="文字方塊 143"/>
          <p:cNvSpPr txBox="1"/>
          <p:nvPr/>
        </p:nvSpPr>
        <p:spPr>
          <a:xfrm>
            <a:off x="10293500" y="5923471"/>
            <a:ext cx="691215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testing</a:t>
            </a:r>
            <a:endParaRPr kumimoji="1" lang="zh-TW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5" name="文字方塊 144"/>
          <p:cNvSpPr txBox="1"/>
          <p:nvPr/>
        </p:nvSpPr>
        <p:spPr>
          <a:xfrm>
            <a:off x="239275" y="1026507"/>
            <a:ext cx="4702756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Extract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possible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texts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6" name="矩形 145"/>
              <p:cNvSpPr/>
              <p:nvPr/>
            </p:nvSpPr>
            <p:spPr>
              <a:xfrm>
                <a:off x="601751" y="1490445"/>
                <a:ext cx="17792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kern="0" dirty="0" smtClean="0">
                    <a:latin typeface="+mn-ea"/>
                    <a:cs typeface="+mn-ea"/>
                    <a:sym typeface="+mn-lt"/>
                  </a:rPr>
                  <a:t>Obtain </a:t>
                </a:r>
                <a:r>
                  <a:rPr kumimoji="1" lang="zh-CN" altLang="en-US" b="0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kern="0" smtClean="0">
                        <a:solidFill>
                          <a:srgbClr val="0070C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𝑃</m:t>
                    </m:r>
                    <m:r>
                      <a:rPr kumimoji="1" lang="en-US" altLang="zh-CN" i="1" kern="0">
                        <a:solidFill>
                          <a:srgbClr val="0070C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(</m:t>
                    </m:r>
                    <m:r>
                      <a:rPr kumimoji="1" lang="en-US" altLang="zh-CN" i="1" kern="0">
                        <a:solidFill>
                          <a:srgbClr val="0070C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𝑘</m:t>
                    </m:r>
                    <m:r>
                      <a:rPr kumimoji="1" lang="en-US" altLang="zh-CN" i="1" kern="0">
                        <a:solidFill>
                          <a:srgbClr val="0070C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|</m:t>
                    </m:r>
                    <m:r>
                      <a:rPr kumimoji="1" lang="en-US" altLang="zh-CN" b="1" i="1" kern="0" smtClean="0">
                        <a:solidFill>
                          <a:srgbClr val="0070C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𝑿</m:t>
                    </m:r>
                    <m:r>
                      <a:rPr kumimoji="1" lang="en-US" altLang="zh-CN" i="1" kern="0">
                        <a:solidFill>
                          <a:srgbClr val="0070C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)</m:t>
                    </m:r>
                  </m:oMath>
                </a14:m>
                <a:endParaRPr lang="zh-TW" alt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46" name="矩形 1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51" y="1490445"/>
                <a:ext cx="1779205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3082" t="-81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文字方塊 146"/>
          <p:cNvSpPr txBox="1"/>
          <p:nvPr/>
        </p:nvSpPr>
        <p:spPr>
          <a:xfrm>
            <a:off x="244117" y="1926991"/>
            <a:ext cx="3938569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grouped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8" name="文字方塊 147"/>
          <p:cNvSpPr txBox="1"/>
          <p:nvPr/>
        </p:nvSpPr>
        <p:spPr>
          <a:xfrm>
            <a:off x="242698" y="2461931"/>
            <a:ext cx="4343166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Locate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each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at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likely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position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space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9" name="文字方塊 148"/>
          <p:cNvSpPr txBox="1"/>
          <p:nvPr/>
        </p:nvSpPr>
        <p:spPr>
          <a:xfrm>
            <a:off x="239274" y="3311615"/>
            <a:ext cx="4057566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TW" kern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Estimate GMM parameters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0" name="矩形 149"/>
              <p:cNvSpPr/>
              <p:nvPr/>
            </p:nvSpPr>
            <p:spPr>
              <a:xfrm>
                <a:off x="601751" y="3775071"/>
                <a:ext cx="2188612" cy="3805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 smtClean="0">
                    <a:latin typeface="+mn-ea"/>
                  </a:rPr>
                  <a:t>Obtain </a:t>
                </a:r>
                <a:r>
                  <a:rPr lang="zh-CN" altLang="en-US" b="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zh-CN" alt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𝚺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}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𝐾</m:t>
                        </m:r>
                      </m:sup>
                    </m:sSubSup>
                  </m:oMath>
                </a14:m>
                <a:endParaRPr lang="zh-CN" altLang="en-US" b="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50" name="矩形 1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51" y="3775071"/>
                <a:ext cx="2188612" cy="380553"/>
              </a:xfrm>
              <a:prstGeom prst="rect">
                <a:avLst/>
              </a:prstGeom>
              <a:blipFill rotWithShape="0">
                <a:blip r:embed="rId13"/>
                <a:stretch>
                  <a:fillRect l="-2507" t="-4762" b="-238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文字方塊 150"/>
          <p:cNvSpPr txBox="1"/>
          <p:nvPr/>
        </p:nvSpPr>
        <p:spPr>
          <a:xfrm>
            <a:off x="287866" y="4382470"/>
            <a:ext cx="274745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sz="2000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testing</a:t>
            </a:r>
            <a:r>
              <a:rPr kumimoji="1" lang="zh-CN" altLang="en-US" sz="2000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data:</a:t>
            </a:r>
            <a:endParaRPr kumimoji="1" lang="zh-TW" altLang="en-US" sz="2000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2" name="文字方塊 151"/>
          <p:cNvSpPr txBox="1"/>
          <p:nvPr/>
        </p:nvSpPr>
        <p:spPr>
          <a:xfrm>
            <a:off x="239274" y="4882025"/>
            <a:ext cx="4711235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Extract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possible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texts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3" name="矩形 152"/>
              <p:cNvSpPr/>
              <p:nvPr/>
            </p:nvSpPr>
            <p:spPr>
              <a:xfrm>
                <a:off x="601751" y="5357195"/>
                <a:ext cx="35471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kern="0" dirty="0" smtClean="0">
                    <a:latin typeface="+mn-ea"/>
                    <a:cs typeface="+mn-ea"/>
                    <a:sym typeface="+mn-lt"/>
                  </a:rPr>
                  <a:t>Obtain </a:t>
                </a:r>
                <a:r>
                  <a:rPr kumimoji="1" lang="zh-CN" altLang="en-US" b="0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kern="0" smtClean="0">
                        <a:solidFill>
                          <a:srgbClr val="0070C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𝑃</m:t>
                    </m:r>
                    <m:d>
                      <m:dPr>
                        <m:ctrlPr>
                          <a:rPr kumimoji="1" lang="en-US" altLang="zh-CN" b="0" i="1" kern="0">
                            <a:solidFill>
                              <a:srgbClr val="0070C0"/>
                            </a:solidFill>
                            <a:latin typeface="Cambria Math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</m:ctrlPr>
                      </m:dPr>
                      <m:e>
                        <m:r>
                          <a:rPr kumimoji="1" lang="en-US" altLang="zh-CN" i="1" kern="0">
                            <a:solidFill>
                              <a:srgbClr val="0070C0"/>
                            </a:solidFill>
                            <a:latin typeface="Cambria Math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𝑘</m:t>
                        </m:r>
                      </m:e>
                      <m:e>
                        <m:r>
                          <a:rPr kumimoji="1" lang="en-US" altLang="zh-CN" b="1" i="1" kern="0" smtClean="0">
                            <a:solidFill>
                              <a:srgbClr val="0070C0"/>
                            </a:solidFill>
                            <a:latin typeface="Cambria Math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𝑿</m:t>
                        </m:r>
                      </m:e>
                    </m:d>
                  </m:oMath>
                </a14:m>
                <a:r>
                  <a:rPr lang="en-US" altLang="zh-TW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altLang="zh-TW" dirty="0" smtClean="0">
                    <a:latin typeface="+mn-ea"/>
                  </a:rPr>
                  <a:t>for testing data</a:t>
                </a:r>
                <a:endParaRPr lang="zh-TW" altLang="en-US" dirty="0">
                  <a:latin typeface="+mn-ea"/>
                </a:endParaRPr>
              </a:p>
            </p:txBody>
          </p:sp>
        </mc:Choice>
        <mc:Fallback>
          <p:sp>
            <p:nvSpPr>
              <p:cNvPr id="153" name="矩形 1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51" y="5357195"/>
                <a:ext cx="3547190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1546" t="-10000" r="-515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文字方塊 153"/>
          <p:cNvSpPr txBox="1"/>
          <p:nvPr/>
        </p:nvSpPr>
        <p:spPr>
          <a:xfrm>
            <a:off x="239274" y="5814303"/>
            <a:ext cx="4711235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TW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 emotion distribution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5" name="文字方塊 154"/>
              <p:cNvSpPr txBox="1"/>
              <p:nvPr/>
            </p:nvSpPr>
            <p:spPr>
              <a:xfrm>
                <a:off x="7489236" y="292094"/>
                <a:ext cx="4096057" cy="7398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0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kumimoji="1" lang="en-US" altLang="zh-CN" sz="2000" b="1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𝒚</m:t>
                          </m:r>
                          <m:r>
                            <a:rPr kumimoji="1" lang="en-US" altLang="zh-CN" sz="2000" b="1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|</m:t>
                          </m:r>
                          <m:r>
                            <a:rPr kumimoji="1" lang="en-US" altLang="zh-CN" sz="2000" b="1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𝑿</m:t>
                          </m:r>
                        </m:e>
                      </m:d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∈</m:t>
                          </m:r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b>
                        <m:sup/>
                        <m:e>
                          <m:r>
                            <a:rPr kumimoji="1" lang="en-US" altLang="zh-CN" sz="2000" i="1" kern="0">
                              <a:solidFill>
                                <a:srgbClr val="0070C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sz="2000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  <m:r>
                                <a:rPr kumimoji="1" lang="en-US" altLang="zh-CN" sz="2000" b="0" i="1" kern="0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|</m:t>
                              </m:r>
                              <m:r>
                                <a:rPr kumimoji="1" lang="en-US" altLang="zh-CN" sz="2000" b="1" i="1" kern="0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𝑿</m:t>
                              </m:r>
                            </m:e>
                          </m:d>
                          <m:r>
                            <a:rPr kumimoji="1" lang="zh-CN" altLang="en-US" sz="20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 </m:t>
                          </m:r>
                          <m:r>
                            <a:rPr kumimoji="1" lang="en-US" altLang="zh-CN" sz="20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𝒩</m:t>
                          </m:r>
                          <m:r>
                            <a:rPr kumimoji="1" lang="en-US" altLang="zh-CN" sz="20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(</m:t>
                          </m:r>
                          <m:r>
                            <a:rPr kumimoji="1" lang="en-US" altLang="zh-CN" sz="2000" b="1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𝒚</m:t>
                          </m:r>
                          <m:r>
                            <a:rPr kumimoji="1" lang="en-US" altLang="zh-CN" sz="20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2000" b="1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𝝁</m:t>
                              </m:r>
                            </m:e>
                            <m:sub>
                              <m:r>
                                <a:rPr kumimoji="1" lang="en-US" altLang="zh-CN" sz="2000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000" b="1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,</m:t>
                          </m:r>
                          <m:r>
                            <a:rPr kumimoji="1" lang="zh-CN" altLang="en-US" sz="2000" b="1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CN" sz="2000" b="1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𝚺</m:t>
                              </m:r>
                            </m:e>
                            <m:sub>
                              <m:r>
                                <a:rPr kumimoji="1" lang="en-US" altLang="zh-CN" sz="2000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0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TW" altLang="en-US" sz="20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155" name="文字方塊 1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9236" y="292094"/>
                <a:ext cx="4096057" cy="739818"/>
              </a:xfrm>
              <a:prstGeom prst="rect">
                <a:avLst/>
              </a:prstGeom>
              <a:blipFill rotWithShape="0">
                <a:blip r:embed="rId15"/>
                <a:stretch>
                  <a:fillRect b="-8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5" name="直線接點 164"/>
          <p:cNvCxnSpPr/>
          <p:nvPr/>
        </p:nvCxnSpPr>
        <p:spPr>
          <a:xfrm flipH="1">
            <a:off x="10032271" y="1748659"/>
            <a:ext cx="9127" cy="5109341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  <a:alpha val="67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線接點 166"/>
          <p:cNvCxnSpPr/>
          <p:nvPr/>
        </p:nvCxnSpPr>
        <p:spPr>
          <a:xfrm flipH="1">
            <a:off x="12045593" y="1736745"/>
            <a:ext cx="9127" cy="5109341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  <a:alpha val="67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文字方塊 167"/>
          <p:cNvSpPr txBox="1"/>
          <p:nvPr/>
        </p:nvSpPr>
        <p:spPr>
          <a:xfrm>
            <a:off x="7221422" y="1861417"/>
            <a:ext cx="570990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rated</a:t>
            </a:r>
            <a:endParaRPr kumimoji="1" lang="zh-TW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0" name="文字方塊 169"/>
          <p:cNvSpPr txBox="1"/>
          <p:nvPr/>
        </p:nvSpPr>
        <p:spPr>
          <a:xfrm>
            <a:off x="230796" y="6294149"/>
            <a:ext cx="4711235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Evaluation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6764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3530">
        <p:fade/>
      </p:transition>
    </mc:Choice>
    <mc:Fallback>
      <p:transition spd="med" advTm="1335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2" grpId="0" animBg="1"/>
      <p:bldP spid="33" grpId="0" animBg="1"/>
      <p:bldP spid="34" grpId="0" animBg="1"/>
      <p:bldP spid="11" grpId="0"/>
      <p:bldP spid="12" grpId="0" animBg="1"/>
      <p:bldP spid="46" grpId="0"/>
      <p:bldP spid="47" grpId="0"/>
      <p:bldP spid="48" grpId="0"/>
      <p:bldP spid="63" grpId="0"/>
      <p:bldP spid="74" grpId="0" animBg="1"/>
      <p:bldP spid="75" grpId="0" animBg="1"/>
      <p:bldP spid="76" grpId="0" animBg="1"/>
      <p:bldP spid="77" grpId="0"/>
      <p:bldP spid="78" grpId="0"/>
      <p:bldP spid="79" grpId="0"/>
      <p:bldP spid="80" grpId="0"/>
      <p:bldP spid="91" grpId="0" animBg="1"/>
      <p:bldP spid="93" grpId="0" animBg="1"/>
      <p:bldP spid="122" grpId="0"/>
      <p:bldP spid="143" grpId="0"/>
      <p:bldP spid="144" grpId="0"/>
      <p:bldP spid="145" grpId="0"/>
      <p:bldP spid="146" grpId="0"/>
      <p:bldP spid="147" grpId="0"/>
      <p:bldP spid="148" grpId="0"/>
      <p:bldP spid="149" grpId="0"/>
      <p:bldP spid="150" grpId="0"/>
      <p:bldP spid="151" grpId="0"/>
      <p:bldP spid="152" grpId="0"/>
      <p:bldP spid="153" grpId="0"/>
      <p:bldP spid="154" grpId="0"/>
      <p:bldP spid="168" grpId="0"/>
      <p:bldP spid="17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6657975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5923416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292099" y="1376151"/>
            <a:ext cx="10334337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Combine</a:t>
            </a:r>
            <a:r>
              <a:rPr kumimoji="1" lang="zh-CN" altLang="en-US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possible</a:t>
            </a:r>
            <a:r>
              <a:rPr kumimoji="1" lang="zh-CN" altLang="en-US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into</a:t>
            </a:r>
            <a:r>
              <a:rPr kumimoji="1" lang="zh-CN" altLang="en-US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single</a:t>
            </a:r>
            <a:r>
              <a:rPr kumimoji="1" lang="zh-CN" altLang="en-US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distribution</a:t>
            </a:r>
            <a:r>
              <a:rPr kumimoji="1" lang="zh-CN" altLang="en-US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with</a:t>
            </a:r>
            <a:r>
              <a:rPr kumimoji="1" lang="zh-CN" altLang="en-US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priors</a:t>
            </a:r>
            <a:endParaRPr kumimoji="1" lang="zh-TW" altLang="en-US" sz="2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27" name="直線箭頭接點 26"/>
          <p:cNvCxnSpPr/>
          <p:nvPr/>
        </p:nvCxnSpPr>
        <p:spPr>
          <a:xfrm flipV="1">
            <a:off x="4585292" y="2853951"/>
            <a:ext cx="1747949" cy="42862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6333241" y="2449225"/>
            <a:ext cx="1811714" cy="8094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Weighted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predicted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349631" y="4822492"/>
            <a:ext cx="1274708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r>
              <a:rPr kumimoji="1" lang="zh-CN" altLang="en-US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531353" y="4885809"/>
            <a:ext cx="1595309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r>
              <a:rPr kumimoji="1" lang="zh-CN" altLang="en-US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6634184" y="3313005"/>
                <a:ext cx="3104119" cy="879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2000" b="1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𝝁</m:t>
                          </m:r>
                        </m:e>
                        <m:sub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𝑝𝑟𝑒</m:t>
                          </m:r>
                        </m:sub>
                      </m:sSub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f>
                        <m:fPr>
                          <m:ctrlPr>
                            <a:rPr kumimoji="1" lang="bg-BG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fPr>
                        <m:num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𝑧</m:t>
                              </m:r>
                              <m: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=</m:t>
                              </m:r>
                              <m: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0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1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kumimoji="1" lang="en-US" altLang="zh-CN" sz="20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𝑢𝑛𝑠𝑒𝑒𝑛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𝝁</m:t>
                              </m:r>
                            </m:e>
                            <m:sub>
                              <m: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kumimoji="1" lang="is-I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  <m: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zh-CN" sz="20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1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kumimoji="1" lang="en-US" altLang="zh-CN" sz="20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kumimoji="1" lang="zh-TW" altLang="en-US" sz="20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184" y="3313005"/>
                <a:ext cx="3104119" cy="87921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6622692" y="4476768"/>
                <a:ext cx="3178691" cy="879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2000" b="1" i="0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𝚺</m:t>
                          </m:r>
                        </m:e>
                        <m:sub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𝑝𝑟𝑒</m:t>
                          </m:r>
                        </m:sub>
                      </m:sSub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f>
                        <m:fPr>
                          <m:ctrlPr>
                            <a:rPr kumimoji="1" lang="bg-BG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fPr>
                        <m:num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𝑧</m:t>
                              </m:r>
                              <m: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=</m:t>
                              </m:r>
                              <m: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0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1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kumimoji="1" lang="en-US" altLang="zh-CN" sz="20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𝑢𝑛𝑠𝑒𝑒𝑛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 i="0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𝚺</m:t>
                              </m:r>
                            </m:e>
                            <m:sub>
                              <m: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kumimoji="1" lang="is-I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  <m: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zh-CN" sz="20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1" i="0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𝚺</m:t>
                                  </m:r>
                                </m:e>
                                <m:sub>
                                  <m:r>
                                    <a:rPr kumimoji="1" lang="en-US" altLang="zh-CN" sz="20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kumimoji="1" lang="zh-TW" altLang="en-US" sz="20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692" y="4476768"/>
                <a:ext cx="3178691" cy="87921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60" y="2261610"/>
            <a:ext cx="5963096" cy="28308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3892810" y="5548697"/>
                <a:ext cx="14961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𝑃</m:t>
                      </m:r>
                      <m:r>
                        <a:rPr kumimoji="1" lang="en-US" altLang="zh-CN" sz="20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(</m:t>
                      </m:r>
                      <m:r>
                        <a:rPr kumimoji="1" lang="en-US" altLang="zh-CN" sz="20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𝑧</m:t>
                      </m:r>
                      <m:r>
                        <a:rPr kumimoji="1" lang="en-US" altLang="zh-CN" sz="20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r>
                        <a:rPr kumimoji="1" lang="en-US" altLang="zh-CN" sz="20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𝑘</m:t>
                      </m:r>
                      <m:r>
                        <a:rPr kumimoji="1" lang="en-US" altLang="zh-CN" sz="20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|</m:t>
                      </m:r>
                      <m:r>
                        <a:rPr kumimoji="1" lang="en-US" altLang="zh-CN" sz="2000" b="1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𝑿</m:t>
                      </m:r>
                      <m:r>
                        <a:rPr kumimoji="1" lang="en-US" altLang="zh-CN" sz="20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810" y="5548697"/>
                <a:ext cx="1496115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196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3892809" y="5508941"/>
            <a:ext cx="1483483" cy="544274"/>
          </a:xfrm>
          <a:prstGeom prst="rect">
            <a:avLst/>
          </a:pr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939461" y="5538897"/>
                <a:ext cx="1497398" cy="4126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zh-CN" altLang="en-US" sz="2000" b="0" i="1" smtClean="0">
                              <a:latin typeface="Cambria Math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0" smtClean="0">
                                  <a:latin typeface="Cambria Math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}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𝐾</m:t>
                          </m:r>
                        </m:sup>
                      </m:sSubSup>
                    </m:oMath>
                  </m:oMathPara>
                </a14:m>
                <a:endParaRPr lang="zh-CN" altLang="en-US" sz="2000" b="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61" y="5538897"/>
                <a:ext cx="1497398" cy="412613"/>
              </a:xfrm>
              <a:prstGeom prst="rect">
                <a:avLst/>
              </a:prstGeom>
              <a:blipFill rotWithShape="0">
                <a:blip r:embed="rId8"/>
                <a:stretch>
                  <a:fillRect b="-194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>
          <a:xfrm>
            <a:off x="953376" y="5512393"/>
            <a:ext cx="1483483" cy="544274"/>
          </a:xfrm>
          <a:prstGeom prst="rect">
            <a:avLst/>
          </a:pr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43246" y="6083171"/>
            <a:ext cx="258136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from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training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3545300" y="6092971"/>
            <a:ext cx="258136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from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testing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28</a:t>
            </a:fld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5937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6934">
        <p:fade/>
      </p:transition>
    </mc:Choice>
    <mc:Fallback>
      <p:transition spd="med" advTm="569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" grpId="0"/>
      <p:bldP spid="47" grpId="0"/>
      <p:bldP spid="14" grpId="0"/>
      <p:bldP spid="15" grpId="0" animBg="1"/>
      <p:bldP spid="16" grpId="0"/>
      <p:bldP spid="17" grpId="0" animBg="1"/>
      <p:bldP spid="18" grpId="0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148309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Outline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92699" y="1123268"/>
            <a:ext cx="2339102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Introduction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92699" y="1683947"/>
            <a:ext cx="253466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Related</a:t>
            </a:r>
            <a:r>
              <a:rPr kumimoji="1" lang="zh-CN" altLang="en-US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Work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92699" y="2786893"/>
            <a:ext cx="255550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Methodology</a:t>
            </a:r>
            <a:endParaRPr kumimoji="1" lang="zh-TW" altLang="en-US" sz="24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57134" y="3323873"/>
            <a:ext cx="33025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sz="20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Modeling</a:t>
            </a:r>
            <a:r>
              <a:rPr kumimoji="1" lang="zh-CN" altLang="en-US" sz="20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Assumptions</a:t>
            </a:r>
            <a:endParaRPr kumimoji="1" lang="zh-TW" altLang="en-US" sz="20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57134" y="4273275"/>
            <a:ext cx="546014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Modeling</a:t>
            </a:r>
            <a:r>
              <a:rPr kumimoji="1" lang="zh-CN" altLang="en-US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with</a:t>
            </a:r>
            <a:r>
              <a:rPr kumimoji="1" lang="zh-CN" altLang="en-US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endParaRPr kumimoji="1" lang="zh-TW" altLang="en-US" sz="20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487077" y="5455078"/>
            <a:ext cx="461055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Experiment</a:t>
            </a:r>
            <a:r>
              <a:rPr kumimoji="1" lang="zh-CN" altLang="en-US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Evaluation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81455" y="6118248"/>
            <a:ext cx="2188420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Conclusion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7134" y="3796874"/>
            <a:ext cx="190148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sz="20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Framework</a:t>
            </a:r>
            <a:endParaRPr kumimoji="1" lang="zh-TW" altLang="en-US" sz="20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87077" y="2235420"/>
            <a:ext cx="2005677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Objective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234248" y="4770833"/>
            <a:ext cx="234230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sz="16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Estimate</a:t>
            </a:r>
            <a:r>
              <a:rPr kumimoji="1" lang="zh-CN" altLang="en-US" sz="16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Posteriors</a:t>
            </a:r>
            <a:endParaRPr kumimoji="1" lang="zh-TW" altLang="en-US" sz="16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234248" y="5126025"/>
            <a:ext cx="352211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sz="16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Estimate</a:t>
            </a:r>
            <a:r>
              <a:rPr kumimoji="1" lang="zh-CN" altLang="en-US" sz="16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Gaussian</a:t>
            </a:r>
            <a:r>
              <a:rPr kumimoji="1" lang="zh-CN" altLang="en-US" sz="16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Parameters</a:t>
            </a:r>
            <a:endParaRPr kumimoji="1" lang="zh-TW" altLang="en-US" sz="16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3646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100">
        <p:fade/>
      </p:transition>
    </mc:Choice>
    <mc:Fallback xmlns="">
      <p:transition spd="med" advTm="131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1483098" cy="66588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Outline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26652" y="1510726"/>
            <a:ext cx="2339102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Introduction</a:t>
            </a:r>
            <a:endParaRPr kumimoji="1" lang="zh-TW" altLang="en-US" sz="24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932274" y="2272883"/>
            <a:ext cx="253466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Related</a:t>
            </a:r>
            <a:r>
              <a:rPr kumimoji="1" lang="zh-CN" altLang="en-US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Work</a:t>
            </a:r>
            <a:endParaRPr kumimoji="1" lang="zh-TW" altLang="en-US" sz="24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932274" y="3797197"/>
            <a:ext cx="255550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Methodology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926652" y="4493811"/>
            <a:ext cx="452559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Experiment</a:t>
            </a:r>
            <a:r>
              <a:rPr kumimoji="1" lang="zh-CN" altLang="en-US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Evaluation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926652" y="5224972"/>
            <a:ext cx="2308645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Conclusions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926652" y="3035040"/>
            <a:ext cx="2005677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Objective</a:t>
            </a:r>
            <a:endParaRPr kumimoji="1" lang="zh-TW" altLang="en-US" sz="24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3591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06">
        <p:fade/>
      </p:transition>
    </mc:Choice>
    <mc:Fallback xmlns="">
      <p:transition spd="med" advTm="520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7841674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92529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Parameter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Estimation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608332" y="1128048"/>
                <a:ext cx="17618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𝑃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(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𝑧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𝑘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|</m:t>
                      </m:r>
                      <m:r>
                        <a:rPr kumimoji="1" lang="en-US" altLang="zh-CN" sz="2400" b="1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𝑿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lang="zh-TW" altLang="en-US" sz="240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32" y="1128048"/>
                <a:ext cx="1761893" cy="461665"/>
              </a:xfrm>
              <a:prstGeom prst="rect">
                <a:avLst/>
              </a:prstGeom>
              <a:blipFill>
                <a:blip r:embed="rId3"/>
                <a:stretch>
                  <a:fillRect r="-346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/>
          <p:cNvSpPr/>
          <p:nvPr/>
        </p:nvSpPr>
        <p:spPr>
          <a:xfrm>
            <a:off x="608331" y="1088292"/>
            <a:ext cx="1886992" cy="544274"/>
          </a:xfrm>
          <a:prstGeom prst="rect">
            <a:avLst/>
          </a:pr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800" y="1589713"/>
            <a:ext cx="6530973" cy="4557168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8262719" y="3602070"/>
            <a:ext cx="3929281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Possible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Extraction</a:t>
            </a:r>
            <a:endParaRPr kumimoji="1" lang="zh-TW" altLang="en-US" sz="2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54962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7841674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92529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Parameter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Estimation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9059605" y="710319"/>
                <a:ext cx="17618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𝑃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(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𝑧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𝑘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|</m:t>
                      </m:r>
                      <m:r>
                        <a:rPr kumimoji="1" lang="en-US" altLang="zh-CN" sz="2400" b="1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𝑿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lang="zh-TW" altLang="en-US" sz="240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605" y="710319"/>
                <a:ext cx="1761893" cy="461665"/>
              </a:xfrm>
              <a:prstGeom prst="rect">
                <a:avLst/>
              </a:prstGeom>
              <a:blipFill>
                <a:blip r:embed="rId4"/>
                <a:stretch>
                  <a:fillRect r="-692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/>
          <p:cNvSpPr/>
          <p:nvPr/>
        </p:nvSpPr>
        <p:spPr>
          <a:xfrm>
            <a:off x="9059604" y="670563"/>
            <a:ext cx="1886992" cy="544274"/>
          </a:xfrm>
          <a:prstGeom prst="rect">
            <a:avLst/>
          </a:pr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662032" y="1604304"/>
            <a:ext cx="601478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Convolutional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Neural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Network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(CNN)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62032" y="3000170"/>
            <a:ext cx="3432350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Random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Forest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(RF)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62032" y="3698103"/>
            <a:ext cx="4910319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Multinomial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Naïve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Bayes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(NB)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62032" y="4416940"/>
            <a:ext cx="525336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Latent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Dirichlet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Allocation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(LDA)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62032" y="2302237"/>
            <a:ext cx="3834704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Classifier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(EC)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69573" y="5135777"/>
            <a:ext cx="182453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K-means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右中括弧 2"/>
          <p:cNvSpPr/>
          <p:nvPr/>
        </p:nvSpPr>
        <p:spPr>
          <a:xfrm>
            <a:off x="6129867" y="3326523"/>
            <a:ext cx="212529" cy="2176809"/>
          </a:xfrm>
          <a:prstGeom prst="rightBracke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6649141" y="3718501"/>
            <a:ext cx="3132589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Bag-of-Word</a:t>
            </a:r>
            <a:r>
              <a:rPr kumimoji="1" lang="zh-CN" altLang="en-US" sz="24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</a:t>
            </a:r>
            <a:r>
              <a:rPr kumimoji="1" lang="en-US" altLang="zh-CN" sz="2400" kern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BoW</a:t>
            </a:r>
            <a:r>
              <a:rPr kumimoji="1" lang="en-US" altLang="zh-CN" sz="24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)</a:t>
            </a:r>
            <a:endParaRPr kumimoji="1" lang="zh-TW" altLang="en-US" sz="2400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419186" y="4270567"/>
            <a:ext cx="11560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(TF-IDF)</a:t>
            </a:r>
            <a:endParaRPr kumimoji="1" lang="zh-TW" altLang="en-US" sz="2000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676820" y="1604304"/>
            <a:ext cx="1609736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word2vec</a:t>
            </a:r>
            <a:endParaRPr kumimoji="1" lang="zh-TW" altLang="en-US" sz="2400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676820" y="2263570"/>
            <a:ext cx="2738250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4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patterns</a:t>
            </a:r>
            <a:endParaRPr kumimoji="1" lang="zh-TW" altLang="en-US" sz="2400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786063" y="2874701"/>
            <a:ext cx="371067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 flipV="1">
            <a:off x="786063" y="5708241"/>
            <a:ext cx="1708048" cy="1118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31</a:t>
            </a:fld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905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937">
        <p:fade/>
      </p:transition>
    </mc:Choice>
    <mc:Fallback xmlns="">
      <p:transition spd="med" advTm="319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16" grpId="0"/>
      <p:bldP spid="17" grpId="0"/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7841674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92529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Parameter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Estimation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9059605" y="710319"/>
                <a:ext cx="17618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𝑃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(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𝑧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𝑘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|</m:t>
                      </m:r>
                      <m:r>
                        <a:rPr kumimoji="1" lang="en-US" altLang="zh-CN" sz="2400" b="1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𝑿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lang="zh-TW" altLang="en-US" sz="240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605" y="710319"/>
                <a:ext cx="1761893" cy="461665"/>
              </a:xfrm>
              <a:prstGeom prst="rect">
                <a:avLst/>
              </a:prstGeom>
              <a:blipFill>
                <a:blip r:embed="rId3"/>
                <a:stretch>
                  <a:fillRect r="-692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/>
          <p:cNvSpPr/>
          <p:nvPr/>
        </p:nvSpPr>
        <p:spPr>
          <a:xfrm>
            <a:off x="9059604" y="670563"/>
            <a:ext cx="1886992" cy="544274"/>
          </a:xfrm>
          <a:prstGeom prst="rect">
            <a:avLst/>
          </a:pr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090818" y="98099"/>
            <a:ext cx="3887934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4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Classifier</a:t>
            </a:r>
            <a:endParaRPr kumimoji="1" lang="zh-TW" altLang="en-US" sz="2400" b="1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92699" y="1202374"/>
            <a:ext cx="7609776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8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classified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with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Classifier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0" name="Picture 2" descr="https://s-media-cache-ak0.pinimg.com/736x/75/1c/2c/751c2ce6d4d7ae60062dd8a8b0e2aff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042" y="2753549"/>
            <a:ext cx="1940522" cy="192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962" y="3050874"/>
            <a:ext cx="666345" cy="666345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522678" y="3729644"/>
            <a:ext cx="1596912" cy="72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NOTHING</a:t>
            </a:r>
            <a:r>
              <a:rPr kumimoji="1" lang="zh-CN" altLang="en-US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leave</a:t>
            </a:r>
            <a:endParaRPr kumimoji="1" lang="zh-CN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me</a:t>
            </a:r>
            <a:r>
              <a:rPr kumimoji="1" lang="zh-CN" altLang="en-US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alone!!!!!!!!!!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3" name="直線箭頭接點 12"/>
          <p:cNvCxnSpPr/>
          <p:nvPr/>
        </p:nvCxnSpPr>
        <p:spPr>
          <a:xfrm>
            <a:off x="1965309" y="3590256"/>
            <a:ext cx="65786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623172" y="2954009"/>
            <a:ext cx="122020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.+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leave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.+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2738588" y="3384046"/>
            <a:ext cx="989373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.+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alone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881254" y="4239841"/>
            <a:ext cx="70403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.+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!!!!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146359" y="3814083"/>
            <a:ext cx="504754" cy="42575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is-I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……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8" name="直線箭頭接點 17"/>
          <p:cNvCxnSpPr/>
          <p:nvPr/>
        </p:nvCxnSpPr>
        <p:spPr>
          <a:xfrm>
            <a:off x="3784148" y="3590256"/>
            <a:ext cx="65786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/>
          <p:cNvCxnSpPr/>
          <p:nvPr/>
        </p:nvCxnSpPr>
        <p:spPr>
          <a:xfrm>
            <a:off x="6716686" y="3575109"/>
            <a:ext cx="65786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7535334" y="2323161"/>
            <a:ext cx="1911101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r>
              <a:rPr kumimoji="1" lang="zh-CN" altLang="en-US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0.143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570117" y="1869610"/>
            <a:ext cx="1298753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0.033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7543421" y="2762171"/>
            <a:ext cx="1681871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r>
              <a:rPr kumimoji="1" lang="zh-CN" altLang="en-US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0.136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535334" y="3269810"/>
            <a:ext cx="1928733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r>
              <a:rPr kumimoji="1" lang="zh-CN" altLang="en-US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0.044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7543421" y="3717219"/>
            <a:ext cx="1467068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r>
              <a:rPr kumimoji="1" lang="zh-CN" altLang="en-US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0.048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7558098" y="4236275"/>
            <a:ext cx="1893467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r>
              <a:rPr kumimoji="1" lang="zh-CN" altLang="en-US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0.457</a:t>
            </a:r>
            <a:endParaRPr kumimoji="1" lang="zh-TW" altLang="en-US" b="1" ker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7564990" y="4723804"/>
            <a:ext cx="2401619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</a:t>
            </a:r>
            <a:r>
              <a:rPr kumimoji="1" lang="zh-CN" altLang="en-US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0.070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7558098" y="5197717"/>
            <a:ext cx="1574470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r>
              <a:rPr kumimoji="1" lang="zh-CN" altLang="en-US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0.069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1753" y="6370695"/>
            <a:ext cx="31651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>
                <a:solidFill>
                  <a:srgbClr val="0070C0"/>
                </a:solidFill>
              </a:rPr>
              <a:t>[</a:t>
            </a:r>
            <a:r>
              <a:rPr lang="en-US" altLang="zh-TW" i="1">
                <a:solidFill>
                  <a:srgbClr val="0070C0"/>
                </a:solidFill>
              </a:rPr>
              <a:t>Argueta, Carlos </a:t>
            </a:r>
            <a:r>
              <a:rPr lang="en-US" altLang="zh-CN" i="1">
                <a:solidFill>
                  <a:srgbClr val="0070C0"/>
                </a:solidFill>
              </a:rPr>
              <a:t>etc.,</a:t>
            </a:r>
            <a:r>
              <a:rPr lang="zh-CN" altLang="en-US" i="1" dirty="0">
                <a:solidFill>
                  <a:srgbClr val="0070C0"/>
                </a:solidFill>
              </a:rPr>
              <a:t> </a:t>
            </a:r>
            <a:r>
              <a:rPr lang="en-US" altLang="zh-TW" i="1" dirty="0">
                <a:solidFill>
                  <a:srgbClr val="0070C0"/>
                </a:solidFill>
              </a:rPr>
              <a:t>2015</a:t>
            </a:r>
            <a:r>
              <a:rPr lang="en-US" altLang="zh-CN" i="1" dirty="0">
                <a:solidFill>
                  <a:srgbClr val="0070C0"/>
                </a:solidFill>
              </a:rPr>
              <a:t>]</a:t>
            </a:r>
            <a:endParaRPr lang="zh-TW" alt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4051912" y="4895121"/>
                <a:ext cx="3028586" cy="10054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𝑧</m:t>
                          </m:r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=</m:t>
                          </m:r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</m:e>
                        <m:e>
                          <m:r>
                            <a:rPr kumimoji="1" lang="en-US" altLang="zh-CN" sz="2200" b="1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𝑿</m:t>
                          </m:r>
                        </m:e>
                      </m:d>
                      <m:r>
                        <a:rPr kumimoji="1" lang="en-US" altLang="zh-CN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r>
                        <a:rPr kumimoji="1" lang="zh-CN" altLang="en-US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 </m:t>
                      </m:r>
                      <m:f>
                        <m:fPr>
                          <m:ctrlPr>
                            <a:rPr kumimoji="1" lang="bg-BG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bg-BG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−</m:t>
                              </m:r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𝑠𝑘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kumimoji="1" lang="is-I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1" lang="bg-BG" altLang="zh-CN" sz="2200" i="1" ker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200" i="1" ker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1" lang="en-US" altLang="zh-CN" sz="22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−</m:t>
                                  </m:r>
                                  <m:r>
                                    <a:rPr kumimoji="1" lang="en-US" altLang="zh-CN" sz="2200" i="1" ker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𝑠</m:t>
                                  </m:r>
                                  <m:r>
                                    <a:rPr kumimoji="1" lang="en-US" altLang="zh-CN" sz="2200" i="1" kern="0" baseline="-2500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kumimoji="1" lang="zh-TW" altLang="en-US" sz="2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912" y="4895121"/>
                <a:ext cx="3028586" cy="10054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4010973" y="6041432"/>
                <a:ext cx="422873" cy="440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20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</m:sub>
                      </m:sSub>
                      <m:r>
                        <a:rPr kumimoji="1" lang="en-US" altLang="zh-CN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:</m:t>
                      </m:r>
                    </m:oMath>
                  </m:oMathPara>
                </a14:m>
                <a:endParaRPr kumimoji="1" lang="zh-TW" altLang="en-US" sz="2200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973" y="6041432"/>
                <a:ext cx="422873" cy="4401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文字方塊 53"/>
          <p:cNvSpPr txBox="1"/>
          <p:nvPr/>
        </p:nvSpPr>
        <p:spPr>
          <a:xfrm>
            <a:off x="4527779" y="6069872"/>
            <a:ext cx="300755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kumimoji="1" lang="en-US" altLang="zh-CN" sz="2000" kern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score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2818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7738">
        <p:fade/>
      </p:transition>
    </mc:Choice>
    <mc:Fallback>
      <p:transition spd="med" advTm="2773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7841674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92529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Parameter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Estimation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9059605" y="710319"/>
                <a:ext cx="17618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𝑃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(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𝑧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𝑘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|</m:t>
                      </m:r>
                      <m:r>
                        <a:rPr kumimoji="1" lang="en-US" altLang="zh-CN" sz="2400" b="1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𝑿</m:t>
                      </m:r>
                      <m:r>
                        <a:rPr kumimoji="1" lang="en-US" altLang="zh-CN" sz="24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lang="zh-TW" altLang="en-US" sz="240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605" y="710319"/>
                <a:ext cx="1761893" cy="461665"/>
              </a:xfrm>
              <a:prstGeom prst="rect">
                <a:avLst/>
              </a:prstGeom>
              <a:blipFill>
                <a:blip r:embed="rId3"/>
                <a:stretch>
                  <a:fillRect r="-692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/>
          <p:cNvSpPr/>
          <p:nvPr/>
        </p:nvSpPr>
        <p:spPr>
          <a:xfrm>
            <a:off x="9059604" y="670563"/>
            <a:ext cx="1886992" cy="544274"/>
          </a:xfrm>
          <a:prstGeom prst="rect">
            <a:avLst/>
          </a:pr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950669" y="19720"/>
            <a:ext cx="2507040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K-means/LDA</a:t>
            </a:r>
            <a:endParaRPr kumimoji="1" lang="zh-TW" altLang="en-US" sz="2400" b="1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92699" y="1202374"/>
            <a:ext cx="182453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K-means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861237" y="1982237"/>
                <a:ext cx="2914901" cy="11937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𝑧</m:t>
                          </m:r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=</m:t>
                          </m:r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</m:e>
                        <m:e>
                          <m:sSub>
                            <m:sSubPr>
                              <m:ctrlP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b="1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𝑿</m:t>
                              </m:r>
                            </m:e>
                            <m:sub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r>
                        <a:rPr kumimoji="1" lang="zh-CN" altLang="en-US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 </m:t>
                      </m:r>
                      <m:f>
                        <m:fPr>
                          <m:ctrlPr>
                            <a:rPr kumimoji="1" lang="bg-BG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fPr>
                        <m:num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1/</m:t>
                          </m:r>
                          <m:sSub>
                            <m:sSubPr>
                              <m:ctrlP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kumimoji="1" lang="is-I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𝐾</m:t>
                              </m:r>
                            </m:sup>
                            <m:e>
                              <m:f>
                                <m:fPr>
                                  <m:ctrlPr>
                                    <a:rPr kumimoji="1" lang="en-US" altLang="zh-CN" sz="22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20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sz="22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𝑑</m:t>
                                  </m:r>
                                  <m:r>
                                    <a:rPr kumimoji="1" lang="en-US" altLang="zh-CN" sz="2200" b="0" i="1" kern="0" baseline="-2500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kumimoji="1" lang="zh-TW" altLang="en-US" sz="2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237" y="1982237"/>
                <a:ext cx="2914901" cy="1193725"/>
              </a:xfrm>
              <a:prstGeom prst="rect">
                <a:avLst/>
              </a:prstGeom>
              <a:blipFill rotWithShape="0">
                <a:blip r:embed="rId4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861237" y="3381602"/>
                <a:ext cx="463397" cy="440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20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𝑑</m:t>
                          </m:r>
                        </m:e>
                        <m:sub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</m:sub>
                      </m:sSub>
                      <m:r>
                        <a:rPr kumimoji="1" lang="en-US" altLang="zh-CN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:</m:t>
                      </m:r>
                    </m:oMath>
                  </m:oMathPara>
                </a14:m>
                <a:endParaRPr kumimoji="1" lang="zh-TW" altLang="en-US" sz="2200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237" y="3381602"/>
                <a:ext cx="463397" cy="4401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1378043" y="3379046"/>
            <a:ext cx="619111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distance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from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k-</a:t>
            </a:r>
            <a:r>
              <a:rPr kumimoji="1" lang="en-US" altLang="zh-CN" sz="2000" i="1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cluster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center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24543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844">
        <p:fade/>
      </p:transition>
    </mc:Choice>
    <mc:Fallback>
      <p:transition spd="med" advTm="1584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7841674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92529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Parameter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Estimation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92699" y="1202374"/>
            <a:ext cx="6797054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Expectation-Maximization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(EM)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Algorithm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9334247" y="245380"/>
                <a:ext cx="1497398" cy="4126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zh-CN" altLang="en-US" sz="2000" b="0" i="1" smtClean="0">
                              <a:latin typeface="Cambria Math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0" smtClean="0">
                                  <a:latin typeface="Cambria Math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}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𝐾</m:t>
                          </m:r>
                        </m:sup>
                      </m:sSubSup>
                    </m:oMath>
                  </m:oMathPara>
                </a14:m>
                <a:endParaRPr lang="zh-CN" altLang="en-US" sz="2000" b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247" y="245380"/>
                <a:ext cx="1497398" cy="412613"/>
              </a:xfrm>
              <a:prstGeom prst="rect">
                <a:avLst/>
              </a:prstGeom>
              <a:blipFill>
                <a:blip r:embed="rId3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>
          <a:xfrm>
            <a:off x="9348162" y="218876"/>
            <a:ext cx="1483483" cy="544274"/>
          </a:xfrm>
          <a:prstGeom prst="rect">
            <a:avLst/>
          </a:pr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99" y="1994971"/>
            <a:ext cx="5941641" cy="4236495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8023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049">
        <p:fade/>
      </p:transition>
    </mc:Choice>
    <mc:Fallback xmlns="">
      <p:transition spd="med" advTm="1704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148309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Outline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92699" y="1123268"/>
            <a:ext cx="2339102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Introduction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92699" y="1748115"/>
            <a:ext cx="253466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Related</a:t>
            </a:r>
            <a:r>
              <a:rPr kumimoji="1" lang="zh-CN" altLang="en-US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Work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92699" y="2417927"/>
            <a:ext cx="255550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Methodology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492699" y="3087739"/>
            <a:ext cx="461055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Experiment</a:t>
            </a:r>
            <a:r>
              <a:rPr kumimoji="1" lang="zh-CN" altLang="en-US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Evaluation</a:t>
            </a:r>
            <a:endParaRPr kumimoji="1" lang="zh-TW" altLang="en-US" sz="24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92699" y="5667349"/>
            <a:ext cx="2188420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Conclusion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4977" y="3708124"/>
            <a:ext cx="44646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Data</a:t>
            </a:r>
            <a:r>
              <a:rPr kumimoji="1" lang="zh-CN" altLang="en-US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Collection</a:t>
            </a:r>
            <a:r>
              <a:rPr kumimoji="1" lang="zh-CN" altLang="en-US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Processing</a:t>
            </a:r>
            <a:endParaRPr kumimoji="1" lang="zh-TW" altLang="en-US" sz="20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54977" y="4200567"/>
            <a:ext cx="407355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Possible</a:t>
            </a:r>
            <a:r>
              <a:rPr kumimoji="1" lang="zh-CN" altLang="en-US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Extraction</a:t>
            </a:r>
            <a:endParaRPr kumimoji="1" lang="zh-TW" altLang="en-US" sz="20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54977" y="4645288"/>
            <a:ext cx="269977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r>
              <a:rPr kumimoji="1" lang="zh-CN" altLang="en-US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Evaluation</a:t>
            </a:r>
            <a:endParaRPr kumimoji="1" lang="zh-TW" altLang="en-US" sz="20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54977" y="5137731"/>
            <a:ext cx="315503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Evaluation</a:t>
            </a:r>
            <a:endParaRPr kumimoji="1" lang="zh-TW" altLang="en-US" sz="20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9996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363">
        <p:fade/>
      </p:transition>
    </mc:Choice>
    <mc:Fallback xmlns="">
      <p:transition spd="med" advTm="736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8922572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800411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Data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Collection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and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Processing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492699" y="1202374"/>
            <a:ext cx="517962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Select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typical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social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media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texts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80625" y="1952052"/>
            <a:ext cx="104986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i="1">
                <a:solidFill>
                  <a:srgbClr val="0070C0"/>
                </a:solidFill>
                <a:latin typeface="Arial" charset="0"/>
              </a:rPr>
              <a:t>Daniel </a:t>
            </a:r>
            <a:r>
              <a:rPr lang="en-US" altLang="zh-TW" i="1" err="1">
                <a:solidFill>
                  <a:srgbClr val="0070C0"/>
                </a:solidFill>
                <a:latin typeface="Arial" charset="0"/>
              </a:rPr>
              <a:t>Preotiuc</a:t>
            </a:r>
            <a:r>
              <a:rPr lang="en-US" altLang="zh-TW" i="1">
                <a:solidFill>
                  <a:srgbClr val="0070C0"/>
                </a:solidFill>
                <a:latin typeface="Arial" charset="0"/>
              </a:rPr>
              <a:t>-Pietro, </a:t>
            </a:r>
            <a:r>
              <a:rPr lang="en-US" altLang="zh-CN" i="1">
                <a:solidFill>
                  <a:srgbClr val="0070C0"/>
                </a:solidFill>
                <a:latin typeface="Arial" charset="0"/>
              </a:rPr>
              <a:t>etc</a:t>
            </a:r>
            <a:r>
              <a:rPr lang="en-US" altLang="zh-TW" i="1">
                <a:solidFill>
                  <a:srgbClr val="0070C0"/>
                </a:solidFill>
                <a:latin typeface="Arial" charset="0"/>
              </a:rPr>
              <a:t>. Modelling valence</a:t>
            </a:r>
            <a:r>
              <a:rPr lang="zh-CN" altLang="en-US" i="1">
                <a:solidFill>
                  <a:srgbClr val="0070C0"/>
                </a:solidFill>
                <a:latin typeface="Arial" charset="0"/>
              </a:rPr>
              <a:t> </a:t>
            </a:r>
            <a:r>
              <a:rPr lang="en-US" altLang="zh-TW" i="1">
                <a:solidFill>
                  <a:srgbClr val="0070C0"/>
                </a:solidFill>
                <a:latin typeface="Arial" charset="0"/>
              </a:rPr>
              <a:t>and arousal in </a:t>
            </a:r>
            <a:r>
              <a:rPr lang="en-US" altLang="zh-TW" i="1" err="1">
                <a:solidFill>
                  <a:srgbClr val="0070C0"/>
                </a:solidFill>
                <a:latin typeface="Arial" charset="0"/>
              </a:rPr>
              <a:t>facebook</a:t>
            </a:r>
            <a:r>
              <a:rPr lang="en-US" altLang="zh-TW" i="1">
                <a:solidFill>
                  <a:srgbClr val="0070C0"/>
                </a:solidFill>
                <a:latin typeface="Arial" charset="0"/>
              </a:rPr>
              <a:t> posts. In</a:t>
            </a:r>
            <a:r>
              <a:rPr lang="zh-CN" altLang="en-US" i="1">
                <a:solidFill>
                  <a:srgbClr val="0070C0"/>
                </a:solidFill>
                <a:latin typeface="Arial" charset="0"/>
              </a:rPr>
              <a:t> </a:t>
            </a:r>
            <a:r>
              <a:rPr lang="en-US" altLang="zh-TW" i="1">
                <a:solidFill>
                  <a:srgbClr val="0070C0"/>
                </a:solidFill>
                <a:latin typeface="Arial" charset="0"/>
              </a:rPr>
              <a:t>Proceedings of NAACL-HLT, pages 9–15, 2016.</a:t>
            </a:r>
            <a:endParaRPr lang="en-US" altLang="zh-TW" b="0" i="1">
              <a:solidFill>
                <a:srgbClr val="0070C0"/>
              </a:solidFill>
              <a:effectLst/>
              <a:latin typeface="Arial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880625" y="2712006"/>
            <a:ext cx="625042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Each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rated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two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professional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annotators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880625" y="3289330"/>
                <a:ext cx="5444376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Inner-annotator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agreement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Kappa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kern="0" smtClean="0"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𝜅</m:t>
                    </m:r>
                    <m:r>
                      <a:rPr kumimoji="1" lang="en-US" altLang="zh-CN" sz="2000" b="0" i="1" kern="0" smtClean="0"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=0.93</m:t>
                    </m:r>
                  </m:oMath>
                </a14:m>
                <a:endParaRPr kumimoji="1" lang="zh-TW" altLang="en-US" sz="2000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625" y="3289330"/>
                <a:ext cx="5444376" cy="492443"/>
              </a:xfrm>
              <a:prstGeom prst="rect">
                <a:avLst/>
              </a:prstGeom>
              <a:blipFill>
                <a:blip r:embed="rId3"/>
                <a:stretch>
                  <a:fillRect l="-1119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字方塊 28"/>
          <p:cNvSpPr txBox="1"/>
          <p:nvPr/>
        </p:nvSpPr>
        <p:spPr>
          <a:xfrm>
            <a:off x="492699" y="3936303"/>
            <a:ext cx="3029997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Selection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Criteria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880624" y="4627250"/>
            <a:ext cx="927209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Difference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two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annotators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less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than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880624" y="5270493"/>
            <a:ext cx="239039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Eight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1226873" y="5810640"/>
            <a:ext cx="757450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Joy,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anger,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sadness,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disgust,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fear,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surprise,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anticipation,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endParaRPr kumimoji="1" lang="zh-TW" altLang="en-US" sz="2000" i="1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4671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8909">
        <p:fade/>
      </p:transition>
    </mc:Choice>
    <mc:Fallback xmlns="">
      <p:transition spd="med" advTm="4890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8922572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800411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Data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Collection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and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Processing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492699" y="1202374"/>
            <a:ext cx="10633039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Each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rated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with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different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annotators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878819" y="1963603"/>
            <a:ext cx="783900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Slider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bars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used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independently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354" y="2843070"/>
            <a:ext cx="4819650" cy="98107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354" y="4046247"/>
            <a:ext cx="4819650" cy="981075"/>
          </a:xfrm>
          <a:prstGeom prst="rect">
            <a:avLst/>
          </a:prstGeom>
        </p:spPr>
      </p:pic>
      <p:sp>
        <p:nvSpPr>
          <p:cNvPr id="48" name="文字方塊 47"/>
          <p:cNvSpPr txBox="1"/>
          <p:nvPr/>
        </p:nvSpPr>
        <p:spPr>
          <a:xfrm>
            <a:off x="7985294" y="3099496"/>
            <a:ext cx="102303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Range: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7985294" y="3616247"/>
            <a:ext cx="185178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1~9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7985294" y="4108690"/>
            <a:ext cx="181972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1~9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128781" y="6229470"/>
            <a:ext cx="345639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[</a:t>
            </a:r>
            <a:r>
              <a:rPr lang="en-US" altLang="zh-TW" sz="2000">
                <a:solidFill>
                  <a:srgbClr val="0070C0"/>
                </a:solidFill>
              </a:rPr>
              <a:t>Alberto </a:t>
            </a:r>
            <a:r>
              <a:rPr lang="en-US" altLang="zh-TW" sz="2000" err="1">
                <a:solidFill>
                  <a:srgbClr val="0070C0"/>
                </a:solidFill>
              </a:rPr>
              <a:t>Betella</a:t>
            </a:r>
            <a:r>
              <a:rPr lang="zh-CN" altLang="en-US" sz="2000">
                <a:solidFill>
                  <a:srgbClr val="0070C0"/>
                </a:solidFill>
              </a:rPr>
              <a:t> </a:t>
            </a:r>
            <a:r>
              <a:rPr lang="en-US" altLang="zh-CN" sz="2000">
                <a:solidFill>
                  <a:srgbClr val="0070C0"/>
                </a:solidFill>
              </a:rPr>
              <a:t>etc.,</a:t>
            </a:r>
            <a:r>
              <a:rPr lang="zh-CN" altLang="en-US" sz="2000">
                <a:solidFill>
                  <a:srgbClr val="0070C0"/>
                </a:solidFill>
              </a:rPr>
              <a:t> </a:t>
            </a:r>
            <a:r>
              <a:rPr lang="en-US" altLang="zh-CN" sz="2000">
                <a:solidFill>
                  <a:srgbClr val="0070C0"/>
                </a:solidFill>
              </a:rPr>
              <a:t>2016</a:t>
            </a:r>
            <a:r>
              <a:rPr kumimoji="1" lang="en-US" altLang="zh-CN" sz="20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]</a:t>
            </a:r>
            <a:endParaRPr kumimoji="1" lang="zh-TW" altLang="en-US" sz="2000" i="1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5426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7617">
        <p:fade/>
      </p:transition>
    </mc:Choice>
    <mc:Fallback>
      <p:transition spd="med" advTm="1761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9004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773160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Data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Collection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and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Processing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92699" y="1173799"/>
            <a:ext cx="997580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collection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conducted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Amazon</a:t>
            </a:r>
            <a:r>
              <a:rPr kumimoji="1" lang="zh-CN" altLang="en-US" sz="24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Mechanical</a:t>
            </a:r>
            <a:r>
              <a:rPr kumimoji="1" lang="zh-CN" altLang="en-US" sz="24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Turk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(AMT)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602" y="3051724"/>
            <a:ext cx="530246" cy="68766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822" y="3647906"/>
            <a:ext cx="555026" cy="719799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4524754" y="4307753"/>
            <a:ext cx="664797" cy="59247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……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602" y="4900984"/>
            <a:ext cx="530246" cy="68766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656" y="3158138"/>
            <a:ext cx="448836" cy="448836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656" y="3786456"/>
            <a:ext cx="448836" cy="448836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6089076" y="4359757"/>
            <a:ext cx="664797" cy="34240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…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656" y="4767810"/>
            <a:ext cx="448836" cy="448836"/>
          </a:xfrm>
          <a:prstGeom prst="rect">
            <a:avLst/>
          </a:prstGeom>
        </p:spPr>
      </p:pic>
      <p:cxnSp>
        <p:nvCxnSpPr>
          <p:cNvPr id="17" name="直線接點 16"/>
          <p:cNvCxnSpPr>
            <a:stCxn id="9" idx="3"/>
            <a:endCxn id="12" idx="1"/>
          </p:cNvCxnSpPr>
          <p:nvPr/>
        </p:nvCxnSpPr>
        <p:spPr>
          <a:xfrm flipV="1">
            <a:off x="4981848" y="3382556"/>
            <a:ext cx="1051808" cy="625250"/>
          </a:xfrm>
          <a:prstGeom prst="line">
            <a:avLst/>
          </a:prstGeom>
          <a:ln w="158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>
            <a:stCxn id="9" idx="3"/>
            <a:endCxn id="13" idx="1"/>
          </p:cNvCxnSpPr>
          <p:nvPr/>
        </p:nvCxnSpPr>
        <p:spPr>
          <a:xfrm>
            <a:off x="4981848" y="4007806"/>
            <a:ext cx="1051808" cy="3068"/>
          </a:xfrm>
          <a:prstGeom prst="line">
            <a:avLst/>
          </a:prstGeom>
          <a:ln w="158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>
            <a:stCxn id="9" idx="3"/>
            <a:endCxn id="15" idx="1"/>
          </p:cNvCxnSpPr>
          <p:nvPr/>
        </p:nvCxnSpPr>
        <p:spPr>
          <a:xfrm>
            <a:off x="4981848" y="4007806"/>
            <a:ext cx="1051808" cy="984422"/>
          </a:xfrm>
          <a:prstGeom prst="line">
            <a:avLst/>
          </a:prstGeom>
          <a:ln w="158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8" t="8889" r="9035" b="4926"/>
          <a:stretch/>
        </p:blipFill>
        <p:spPr>
          <a:xfrm>
            <a:off x="8098888" y="3057249"/>
            <a:ext cx="1857558" cy="1904531"/>
          </a:xfrm>
          <a:prstGeom prst="rect">
            <a:avLst/>
          </a:prstGeom>
        </p:spPr>
      </p:pic>
      <p:cxnSp>
        <p:nvCxnSpPr>
          <p:cNvPr id="26" name="直線接點 25"/>
          <p:cNvCxnSpPr>
            <a:stCxn id="12" idx="3"/>
            <a:endCxn id="25" idx="1"/>
          </p:cNvCxnSpPr>
          <p:nvPr/>
        </p:nvCxnSpPr>
        <p:spPr>
          <a:xfrm>
            <a:off x="6482492" y="3382556"/>
            <a:ext cx="1616396" cy="626959"/>
          </a:xfrm>
          <a:prstGeom prst="line">
            <a:avLst/>
          </a:prstGeom>
          <a:ln w="158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>
            <a:stCxn id="13" idx="3"/>
            <a:endCxn id="25" idx="1"/>
          </p:cNvCxnSpPr>
          <p:nvPr/>
        </p:nvCxnSpPr>
        <p:spPr>
          <a:xfrm flipV="1">
            <a:off x="6482492" y="4009515"/>
            <a:ext cx="1616396" cy="1359"/>
          </a:xfrm>
          <a:prstGeom prst="line">
            <a:avLst/>
          </a:prstGeom>
          <a:ln w="158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>
            <a:stCxn id="15" idx="3"/>
            <a:endCxn id="25" idx="1"/>
          </p:cNvCxnSpPr>
          <p:nvPr/>
        </p:nvCxnSpPr>
        <p:spPr>
          <a:xfrm flipV="1">
            <a:off x="6482492" y="4009515"/>
            <a:ext cx="1616396" cy="982713"/>
          </a:xfrm>
          <a:prstGeom prst="line">
            <a:avLst/>
          </a:prstGeom>
          <a:ln w="158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891328" y="1886962"/>
            <a:ext cx="743023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147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texts,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each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which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rated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30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different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annotators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4099794" y="5617478"/>
            <a:ext cx="1257075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147</a:t>
            </a:r>
            <a:r>
              <a:rPr kumimoji="1" lang="zh-CN" altLang="en-US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texts</a:t>
            </a:r>
            <a:endParaRPr kumimoji="1" lang="zh-TW" altLang="en-US" b="1" ker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576635" y="5617478"/>
            <a:ext cx="1811714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30</a:t>
            </a:r>
            <a:r>
              <a:rPr kumimoji="1" lang="zh-CN" altLang="en-US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annotators</a:t>
            </a:r>
            <a:endParaRPr kumimoji="1" lang="zh-TW" altLang="en-US" b="1" ker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28" y="3489631"/>
            <a:ext cx="2983947" cy="607404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28" y="4322419"/>
            <a:ext cx="2983947" cy="607404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128781" y="6229470"/>
            <a:ext cx="345639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[</a:t>
            </a:r>
            <a:r>
              <a:rPr lang="en-US" altLang="zh-TW" sz="2000">
                <a:solidFill>
                  <a:srgbClr val="0070C0"/>
                </a:solidFill>
              </a:rPr>
              <a:t>Alberto </a:t>
            </a:r>
            <a:r>
              <a:rPr lang="en-US" altLang="zh-TW" sz="2000" err="1">
                <a:solidFill>
                  <a:srgbClr val="0070C0"/>
                </a:solidFill>
              </a:rPr>
              <a:t>Betella</a:t>
            </a:r>
            <a:r>
              <a:rPr lang="zh-CN" altLang="en-US" sz="2000">
                <a:solidFill>
                  <a:srgbClr val="0070C0"/>
                </a:solidFill>
              </a:rPr>
              <a:t> </a:t>
            </a:r>
            <a:r>
              <a:rPr lang="en-US" altLang="zh-CN" sz="2000">
                <a:solidFill>
                  <a:srgbClr val="0070C0"/>
                </a:solidFill>
              </a:rPr>
              <a:t>etc.,</a:t>
            </a:r>
            <a:r>
              <a:rPr lang="zh-CN" altLang="en-US" sz="2000">
                <a:solidFill>
                  <a:srgbClr val="0070C0"/>
                </a:solidFill>
              </a:rPr>
              <a:t> </a:t>
            </a:r>
            <a:r>
              <a:rPr lang="en-US" altLang="zh-CN" sz="2000">
                <a:solidFill>
                  <a:srgbClr val="0070C0"/>
                </a:solidFill>
              </a:rPr>
              <a:t>2016</a:t>
            </a:r>
            <a:r>
              <a:rPr kumimoji="1" lang="en-US" altLang="zh-CN" sz="20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]</a:t>
            </a:r>
            <a:endParaRPr kumimoji="1" lang="zh-TW" altLang="en-US" sz="2000" i="1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10128419" y="3226098"/>
            <a:ext cx="102303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Range: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10128419" y="3742849"/>
            <a:ext cx="185178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1~9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10128419" y="4235292"/>
            <a:ext cx="181972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1~9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1023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808">
        <p:fade/>
      </p:transition>
    </mc:Choice>
    <mc:Fallback xmlns="">
      <p:transition spd="med" advTm="1080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9004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773160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Data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Collection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and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Processing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92699" y="1173799"/>
            <a:ext cx="3066865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Outlier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Detection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8" t="7684" r="8494" b="5311"/>
          <a:stretch/>
        </p:blipFill>
        <p:spPr>
          <a:xfrm>
            <a:off x="754371" y="1921789"/>
            <a:ext cx="2531270" cy="26197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8" t="7233" r="8494" b="5310"/>
          <a:stretch/>
        </p:blipFill>
        <p:spPr>
          <a:xfrm>
            <a:off x="3347633" y="1921789"/>
            <a:ext cx="2526224" cy="262808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7" t="7458" r="8720" b="5085"/>
          <a:stretch/>
        </p:blipFill>
        <p:spPr>
          <a:xfrm>
            <a:off x="5935849" y="1921789"/>
            <a:ext cx="2536427" cy="2631628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4" t="7233" r="7815" b="5084"/>
          <a:stretch/>
        </p:blipFill>
        <p:spPr>
          <a:xfrm>
            <a:off x="8534268" y="1921789"/>
            <a:ext cx="2538707" cy="2619729"/>
          </a:xfrm>
          <a:prstGeom prst="rect">
            <a:avLst/>
          </a:prstGeom>
        </p:spPr>
      </p:pic>
      <p:sp>
        <p:nvSpPr>
          <p:cNvPr id="2" name="橢圓 1"/>
          <p:cNvSpPr/>
          <p:nvPr/>
        </p:nvSpPr>
        <p:spPr>
          <a:xfrm>
            <a:off x="2855844" y="2151400"/>
            <a:ext cx="344556" cy="331304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橢圓 9"/>
          <p:cNvSpPr/>
          <p:nvPr/>
        </p:nvSpPr>
        <p:spPr>
          <a:xfrm>
            <a:off x="3562429" y="3993453"/>
            <a:ext cx="344556" cy="331304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8052025" y="2078513"/>
            <a:ext cx="344556" cy="331304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橢圓 11"/>
          <p:cNvSpPr/>
          <p:nvPr/>
        </p:nvSpPr>
        <p:spPr>
          <a:xfrm rot="349440">
            <a:off x="7482182" y="3324218"/>
            <a:ext cx="344556" cy="717696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8741138" y="3993453"/>
            <a:ext cx="344556" cy="331304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756934" y="4579701"/>
                <a:ext cx="3381567" cy="737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zh-CN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𝑣</m:t>
                              </m:r>
                            </m:sub>
                          </m:sSub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zh-CN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=(</m:t>
                      </m:r>
                      <m:f>
                        <m:fPr>
                          <m:ctrlPr>
                            <a:rPr kumimoji="1" lang="bg-BG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fPr>
                        <m:num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𝑖</m:t>
                          </m:r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,</m:t>
                          </m:r>
                          <m:r>
                            <a:rPr kumimoji="1" lang="zh-CN" altLang="en-US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 </m:t>
                          </m:r>
                        </m:e>
                      </m:nary>
                      <m:f>
                        <m:fPr>
                          <m:ctrlPr>
                            <a:rPr kumimoji="1" lang="bg-BG" altLang="zh-CN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fPr>
                        <m:num>
                          <m:r>
                            <a:rPr kumimoji="1" lang="en-US" altLang="zh-CN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𝑖</m:t>
                          </m:r>
                          <m:r>
                            <a:rPr kumimoji="1" lang="en-US" altLang="zh-CN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kumimoji="1" lang="en-US" altLang="zh-CN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TW" altLang="en-US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34" y="4579701"/>
                <a:ext cx="3381567" cy="7371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54371" y="5421390"/>
                <a:ext cx="3492687" cy="4846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𝑑</m:t>
                          </m:r>
                        </m:e>
                        <m:sub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20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0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b="0" i="1" kern="0" smtClean="0">
                                          <a:latin typeface="Cambria Math" charset="0"/>
                                          <a:ea typeface="微软雅黑" panose="020B0503020204020204" pitchFamily="34" charset="-122"/>
                                          <a:cs typeface="+mn-ea"/>
                                          <a:sym typeface="+mn-lt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b="0" i="1" kern="0" smtClean="0">
                                          <a:latin typeface="Cambria Math" charset="0"/>
                                          <a:ea typeface="微软雅黑" panose="020B0503020204020204" pitchFamily="34" charset="-122"/>
                                          <a:cs typeface="+mn-ea"/>
                                          <a:sym typeface="+mn-lt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b="0" i="1" kern="0" smtClean="0">
                                          <a:latin typeface="Cambria Math" charset="0"/>
                                          <a:ea typeface="微软雅黑" panose="020B0503020204020204" pitchFamily="34" charset="-122"/>
                                          <a:cs typeface="+mn-ea"/>
                                          <a:sym typeface="+mn-lt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sz="20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000" b="0" i="1" kern="0" smtClean="0">
                                          <a:latin typeface="Cambria Math" charset="0"/>
                                          <a:ea typeface="微软雅黑" panose="020B0503020204020204" pitchFamily="34" charset="-122"/>
                                          <a:cs typeface="+mn-ea"/>
                                          <a:sym typeface="+mn-lt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zh-CN" sz="2000" b="0" i="1" kern="0" smtClean="0">
                                              <a:latin typeface="Cambria Math" charset="0"/>
                                              <a:ea typeface="微软雅黑" panose="020B0503020204020204" pitchFamily="34" charset="-122"/>
                                              <a:cs typeface="+mn-ea"/>
                                              <a:sym typeface="+mn-lt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zh-CN" sz="2000" b="0" i="1" kern="0" smtClean="0">
                                              <a:latin typeface="Cambria Math" charset="0"/>
                                              <a:ea typeface="微软雅黑" panose="020B0503020204020204" pitchFamily="34" charset="-122"/>
                                              <a:cs typeface="+mn-ea"/>
                                              <a:sym typeface="+mn-lt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zh-CN" sz="2000" b="0" i="1" kern="0" smtClean="0">
                                          <a:latin typeface="Cambria Math" charset="0"/>
                                          <a:ea typeface="微软雅黑" panose="020B0503020204020204" pitchFamily="34" charset="-122"/>
                                          <a:cs typeface="+mn-ea"/>
                                          <a:sym typeface="+mn-lt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0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0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b="0" i="1" kern="0" smtClean="0">
                                          <a:latin typeface="Cambria Math" charset="0"/>
                                          <a:ea typeface="微软雅黑" panose="020B0503020204020204" pitchFamily="34" charset="-122"/>
                                          <a:cs typeface="+mn-ea"/>
                                          <a:sym typeface="+mn-lt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b="0" i="1" kern="0" smtClean="0">
                                          <a:latin typeface="Cambria Math" charset="0"/>
                                          <a:ea typeface="微软雅黑" panose="020B0503020204020204" pitchFamily="34" charset="-122"/>
                                          <a:cs typeface="+mn-ea"/>
                                          <a:sym typeface="+mn-lt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b="0" i="1" kern="0" smtClean="0">
                                          <a:latin typeface="Cambria Math" charset="0"/>
                                          <a:ea typeface="微软雅黑" panose="020B0503020204020204" pitchFamily="34" charset="-122"/>
                                          <a:cs typeface="+mn-ea"/>
                                          <a:sym typeface="+mn-lt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sz="20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000" b="0" i="1" kern="0" smtClean="0">
                                          <a:latin typeface="Cambria Math" charset="0"/>
                                          <a:ea typeface="微软雅黑" panose="020B0503020204020204" pitchFamily="34" charset="-122"/>
                                          <a:cs typeface="+mn-ea"/>
                                          <a:sym typeface="+mn-lt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zh-CN" sz="2000" b="0" i="1" kern="0" smtClean="0">
                                              <a:latin typeface="Cambria Math" charset="0"/>
                                              <a:ea typeface="微软雅黑" panose="020B0503020204020204" pitchFamily="34" charset="-122"/>
                                              <a:cs typeface="+mn-ea"/>
                                              <a:sym typeface="+mn-lt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zh-CN" sz="2000" b="0" i="1" kern="0" smtClean="0">
                                              <a:latin typeface="Cambria Math" charset="0"/>
                                              <a:ea typeface="微软雅黑" panose="020B0503020204020204" pitchFamily="34" charset="-122"/>
                                              <a:cs typeface="+mn-ea"/>
                                              <a:sym typeface="+mn-lt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zh-CN" sz="2000" b="0" i="1" kern="0" smtClean="0">
                                          <a:latin typeface="Cambria Math" charset="0"/>
                                          <a:ea typeface="微软雅黑" panose="020B0503020204020204" pitchFamily="34" charset="-122"/>
                                          <a:cs typeface="+mn-ea"/>
                                          <a:sym typeface="+mn-lt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zh-CN" sz="20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kumimoji="1" lang="zh-TW" altLang="en-US" sz="2000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71" y="5421390"/>
                <a:ext cx="3492687" cy="4846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54371" y="6010511"/>
                <a:ext cx="1535805" cy="737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1" lang="zh-TW" altLang="en-US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accPr>
                        <m:e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𝑑</m:t>
                          </m:r>
                        </m:e>
                      </m:acc>
                      <m:r>
                        <a:rPr kumimoji="1" lang="en-US" altLang="zh-CN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r>
                        <a:rPr kumimoji="1" lang="zh-CN" altLang="en-US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 </m:t>
                      </m:r>
                      <m:f>
                        <m:fPr>
                          <m:ctrlPr>
                            <a:rPr kumimoji="1" lang="bg-BG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fPr>
                        <m:num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𝑖</m:t>
                          </m:r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1" lang="en-US" altLang="zh-CN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TW" altLang="en-US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71" y="6010511"/>
                <a:ext cx="1535805" cy="7371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2472215" y="5794054"/>
                <a:ext cx="2174698" cy="10639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𝑑</m:t>
                          </m:r>
                        </m:sub>
                      </m:sSub>
                      <m:r>
                        <a:rPr kumimoji="1" lang="en-US" altLang="zh-CN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bg-BG" altLang="zh-CN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kumimoji="1" lang="is-IS" altLang="zh-CN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kumimoji="1" lang="en-US" altLang="zh-CN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𝑖</m:t>
                                  </m:r>
                                  <m:r>
                                    <a:rPr kumimoji="1" lang="en-US" altLang="zh-CN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1" lang="en-US" altLang="zh-CN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kumimoji="1" lang="en-US" altLang="zh-CN" b="0" i="1" kern="0" smtClean="0">
                                          <a:latin typeface="Cambria Math" charset="0"/>
                                          <a:ea typeface="微软雅黑" panose="020B0503020204020204" pitchFamily="34" charset="-122"/>
                                          <a:cs typeface="+mn-ea"/>
                                          <a:sym typeface="+mn-lt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1" lang="en-US" altLang="zh-CN" b="0" i="1" kern="0" smtClean="0">
                                              <a:latin typeface="Cambria Math" charset="0"/>
                                              <a:ea typeface="微软雅黑" panose="020B0503020204020204" pitchFamily="34" charset="-122"/>
                                              <a:cs typeface="+mn-ea"/>
                                              <a:sym typeface="+mn-lt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b="0" i="1" kern="0" smtClean="0">
                                                  <a:latin typeface="Cambria Math" charset="0"/>
                                                  <a:ea typeface="微软雅黑" panose="020B0503020204020204" pitchFamily="34" charset="-122"/>
                                                  <a:cs typeface="+mn-ea"/>
                                                  <a:sym typeface="+mn-lt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0" i="1" kern="0" smtClean="0">
                                                  <a:latin typeface="Cambria Math" charset="0"/>
                                                  <a:ea typeface="微软雅黑" panose="020B0503020204020204" pitchFamily="34" charset="-122"/>
                                                  <a:cs typeface="+mn-ea"/>
                                                  <a:sym typeface="+mn-lt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b="0" i="1" kern="0" smtClean="0">
                                                  <a:latin typeface="Cambria Math" charset="0"/>
                                                  <a:ea typeface="微软雅黑" panose="020B0503020204020204" pitchFamily="34" charset="-122"/>
                                                  <a:cs typeface="+mn-ea"/>
                                                  <a:sym typeface="+mn-lt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b="0" i="1" kern="0" smtClean="0">
                                              <a:latin typeface="Cambria Math" charset="0"/>
                                              <a:ea typeface="微软雅黑" panose="020B0503020204020204" pitchFamily="34" charset="-122"/>
                                              <a:cs typeface="+mn-ea"/>
                                              <a:sym typeface="+mn-lt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kumimoji="1" lang="en-US" altLang="zh-CN" b="0" i="1" kern="0" smtClean="0">
                                                  <a:latin typeface="Cambria Math" charset="0"/>
                                                  <a:ea typeface="微软雅黑" panose="020B0503020204020204" pitchFamily="34" charset="-122"/>
                                                  <a:cs typeface="+mn-ea"/>
                                                  <a:sym typeface="+mn-lt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1" lang="en-US" altLang="zh-CN" b="0" i="1" kern="0" smtClean="0">
                                                  <a:latin typeface="Cambria Math" charset="0"/>
                                                  <a:ea typeface="微软雅黑" panose="020B0503020204020204" pitchFamily="34" charset="-122"/>
                                                  <a:cs typeface="+mn-ea"/>
                                                  <a:sym typeface="+mn-lt"/>
                                                </a:rPr>
                                                <m:t>𝑑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en-US" altLang="zh-CN" b="0" i="1" kern="0" smtClean="0">
                                          <a:latin typeface="Cambria Math" charset="0"/>
                                          <a:ea typeface="微软雅黑" panose="020B0503020204020204" pitchFamily="34" charset="-122"/>
                                          <a:cs typeface="+mn-ea"/>
                                          <a:sym typeface="+mn-lt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kumimoji="1" lang="en-US" altLang="zh-CN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𝑛</m:t>
                              </m:r>
                              <m:r>
                                <a:rPr kumimoji="1" lang="en-US" altLang="zh-CN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−1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kumimoji="1" lang="zh-TW" altLang="en-US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2215" y="5794054"/>
                <a:ext cx="2174698" cy="10639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6101204" y="4928947"/>
                <a:ext cx="4452757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A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rating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pair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000" i="1" kern="0">
                            <a:latin typeface="Cambria Math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000" i="1" kern="0">
                                <a:latin typeface="Cambria Math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</m:ctrlPr>
                          </m:sSubPr>
                          <m:e>
                            <m:r>
                              <a:rPr kumimoji="1" lang="en-US" altLang="zh-CN" sz="2000" i="1" kern="0">
                                <a:latin typeface="Cambria Math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sz="2000" i="1" kern="0">
                                <a:latin typeface="Cambria Math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2000" b="0" i="1" kern="0" smtClean="0">
                            <a:latin typeface="Cambria Math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2000" b="0" i="1" kern="0" smtClean="0">
                                <a:latin typeface="Cambria Math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kern="0" smtClean="0">
                                <a:latin typeface="Cambria Math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2000" b="0" i="1" kern="0" smtClean="0">
                                <a:latin typeface="Cambria Math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is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an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outlier</a:t>
                </a:r>
                <a:r>
                  <a:rPr kumimoji="1"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20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if:</a:t>
                </a:r>
                <a:endParaRPr kumimoji="1" lang="zh-TW" altLang="en-US" sz="2000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204" y="4928947"/>
                <a:ext cx="4452757" cy="492443"/>
              </a:xfrm>
              <a:prstGeom prst="rect">
                <a:avLst/>
              </a:prstGeom>
              <a:blipFill>
                <a:blip r:embed="rId11"/>
                <a:stretch>
                  <a:fillRect l="-1507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7468710" y="5571621"/>
                <a:ext cx="1054712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kern="0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2000" i="1" kern="0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𝑑</m:t>
                          </m:r>
                        </m:e>
                        <m:sub>
                          <m:r>
                            <a:rPr kumimoji="1" lang="en-US" altLang="zh-CN" sz="2000" b="0" i="1" kern="0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2000" b="0" i="1" kern="0" smtClean="0">
                          <a:solidFill>
                            <a:srgbClr val="0070C0"/>
                          </a:solidFill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&gt;2</m:t>
                      </m:r>
                      <m:sSub>
                        <m:sSubPr>
                          <m:ctrlPr>
                            <a:rPr kumimoji="1" lang="en-US" altLang="zh-CN" sz="2000" b="0" i="1" kern="0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2000" b="0" i="1" kern="0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zh-CN" sz="2000" b="0" i="1" kern="0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kumimoji="1" lang="zh-TW" altLang="en-US" sz="2000" ker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710" y="5571621"/>
                <a:ext cx="1054712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投影片編號版面配置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9356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667">
        <p:fade/>
      </p:transition>
    </mc:Choice>
    <mc:Fallback xmlns="">
      <p:transition spd="med" advTm="1266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2324675" cy="66588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Introduction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32" y="1587499"/>
            <a:ext cx="6273800" cy="2146300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417" y="2692750"/>
            <a:ext cx="828000" cy="8280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650" y="1735833"/>
            <a:ext cx="828000" cy="828000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433" y="3106750"/>
            <a:ext cx="828000" cy="828000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433" y="2197100"/>
            <a:ext cx="828000" cy="828000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433" y="1278465"/>
            <a:ext cx="828518" cy="828518"/>
          </a:xfrm>
          <a:prstGeom prst="rect">
            <a:avLst/>
          </a:prstGeom>
        </p:spPr>
      </p:pic>
      <p:sp>
        <p:nvSpPr>
          <p:cNvPr id="36" name="向右箭號 35"/>
          <p:cNvSpPr/>
          <p:nvPr/>
        </p:nvSpPr>
        <p:spPr>
          <a:xfrm>
            <a:off x="7413556" y="2368784"/>
            <a:ext cx="730460" cy="48463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0507068" y="2107666"/>
            <a:ext cx="397866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600" b="1" kern="0">
                <a:latin typeface="Apple Color Emoji" charset="-128"/>
                <a:ea typeface="Apple Color Emoji" charset="-128"/>
                <a:cs typeface="Apple Color Emoji" charset="-128"/>
                <a:sym typeface="+mn-lt"/>
              </a:rPr>
              <a:t>?</a:t>
            </a:r>
            <a:endParaRPr kumimoji="1" lang="zh-TW" altLang="en-US" sz="3600" b="1" kern="0">
              <a:latin typeface="Apple Color Emoji" charset="-128"/>
              <a:ea typeface="Apple Color Emoji" charset="-128"/>
              <a:cs typeface="Apple Color Emoji" charset="-128"/>
              <a:sym typeface="+mn-lt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865232" y="5221647"/>
            <a:ext cx="9666429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Basically,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there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two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different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types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detection</a:t>
            </a:r>
            <a:endParaRPr kumimoji="1" lang="zh-TW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4</a:t>
            </a:fld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29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941">
        <p:fade/>
      </p:transition>
    </mc:Choice>
    <mc:Fallback xmlns="">
      <p:transition spd="med" advTm="259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/>
      <p:bldP spid="3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7188186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Possible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Emotion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Extraction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92699" y="1173799"/>
            <a:ext cx="603883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Texts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classification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clustering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6225689" y="1218411"/>
                <a:ext cx="1839457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20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𝑝</m:t>
                      </m:r>
                      <m:r>
                        <a:rPr kumimoji="1" lang="en-US" altLang="zh-CN" sz="220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(</m:t>
                      </m:r>
                      <m:r>
                        <a:rPr kumimoji="1" lang="en-US" altLang="zh-CN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𝑘</m:t>
                      </m:r>
                      <m:r>
                        <a:rPr kumimoji="1" lang="en-US" altLang="zh-CN" sz="220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|</m:t>
                      </m:r>
                      <m:r>
                        <a:rPr kumimoji="1" lang="en-US" altLang="zh-CN" sz="2200" b="1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𝑿</m:t>
                      </m:r>
                      <m:r>
                        <a:rPr kumimoji="1" lang="en-US" altLang="zh-CN" sz="2200" b="0" i="1" kern="0" baseline="-2500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𝑡</m:t>
                      </m:r>
                      <m:r>
                        <a:rPr kumimoji="1" lang="en-US" altLang="zh-CN" sz="22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689" y="1218411"/>
                <a:ext cx="1839457" cy="430887"/>
              </a:xfrm>
              <a:prstGeom prst="rect">
                <a:avLst/>
              </a:prstGeom>
              <a:blipFill rotWithShape="0">
                <a:blip r:embed="rId3"/>
                <a:stretch>
                  <a:fillRect b="-211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54913"/>
              </p:ext>
            </p:extLst>
          </p:nvPr>
        </p:nvGraphicFramePr>
        <p:xfrm>
          <a:off x="492699" y="2099047"/>
          <a:ext cx="8054976" cy="3940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374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137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1374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1374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532021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Type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Method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Features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 smtClean="0"/>
                        <a:t>|K|</a:t>
                      </a:r>
                      <a:endParaRPr lang="zh-TW" altLang="en-US" i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32021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Supervised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Emotion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Classifier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Emotion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Patterns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8</a:t>
                      </a:r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32021">
                <a:tc vMerge="1"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Random Forest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err="1"/>
                        <a:t>BoW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8</a:t>
                      </a:r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32021">
                <a:tc vMerge="1"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CNN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Word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Embedding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8</a:t>
                      </a:r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32021">
                <a:tc vMerge="1"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Naïve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Byes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err="1"/>
                        <a:t>BoW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8</a:t>
                      </a:r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32021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Unsupervised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LDA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err="1"/>
                        <a:t>BoW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8,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14</a:t>
                      </a:r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32021">
                <a:tc vMerge="1"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K-means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err="1"/>
                        <a:t>BoW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8,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14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40</a:t>
            </a:fld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/>
              <p:cNvSpPr txBox="1"/>
              <p:nvPr/>
            </p:nvSpPr>
            <p:spPr>
              <a:xfrm>
                <a:off x="8689226" y="2298879"/>
                <a:ext cx="3028586" cy="10054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𝑧</m:t>
                          </m:r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=</m:t>
                          </m:r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</m:e>
                        <m:e>
                          <m:r>
                            <a:rPr kumimoji="1" lang="en-US" altLang="zh-CN" sz="2200" b="1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𝑿</m:t>
                          </m:r>
                        </m:e>
                      </m:d>
                      <m:r>
                        <a:rPr kumimoji="1" lang="en-US" altLang="zh-CN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r>
                        <a:rPr kumimoji="1" lang="zh-CN" altLang="en-US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 </m:t>
                      </m:r>
                      <m:f>
                        <m:fPr>
                          <m:ctrlPr>
                            <a:rPr kumimoji="1" lang="bg-BG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bg-BG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−</m:t>
                              </m:r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𝑠𝑘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kumimoji="1" lang="is-I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1" lang="bg-BG" altLang="zh-CN" sz="2200" i="1" ker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200" i="1" ker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1" lang="en-US" altLang="zh-CN" sz="22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−</m:t>
                                  </m:r>
                                  <m:r>
                                    <a:rPr kumimoji="1" lang="en-US" altLang="zh-CN" sz="2200" i="1" ker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𝑠</m:t>
                                  </m:r>
                                  <m:r>
                                    <a:rPr kumimoji="1" lang="en-US" altLang="zh-CN" sz="2200" i="1" kern="0" baseline="-2500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kumimoji="1" lang="zh-TW" altLang="en-US" sz="2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9226" y="2298879"/>
                <a:ext cx="3028586" cy="100546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/>
              <p:cNvSpPr txBox="1"/>
              <p:nvPr/>
            </p:nvSpPr>
            <p:spPr>
              <a:xfrm>
                <a:off x="8689226" y="5162624"/>
                <a:ext cx="2914901" cy="11937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𝑧</m:t>
                          </m:r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=</m:t>
                          </m:r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</m:e>
                        <m:e>
                          <m:sSub>
                            <m:sSubPr>
                              <m:ctrlP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b="1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𝑿</m:t>
                              </m:r>
                            </m:e>
                            <m:sub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r>
                        <a:rPr kumimoji="1" lang="zh-CN" altLang="en-US" sz="2200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 </m:t>
                      </m:r>
                      <m:f>
                        <m:fPr>
                          <m:ctrlPr>
                            <a:rPr kumimoji="1" lang="bg-BG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fPr>
                        <m:num>
                          <m:r>
                            <a:rPr kumimoji="1" lang="en-US" altLang="zh-CN" sz="2200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1/</m:t>
                          </m:r>
                          <m:sSub>
                            <m:sSubPr>
                              <m:ctrlP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kumimoji="1" lang="is-I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2200" b="0" i="1" kern="0" smtClea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𝐾</m:t>
                              </m:r>
                            </m:sup>
                            <m:e>
                              <m:f>
                                <m:fPr>
                                  <m:ctrlPr>
                                    <a:rPr kumimoji="1" lang="en-US" altLang="zh-CN" sz="22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20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sz="2200" b="0" i="1" kern="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𝑑</m:t>
                                  </m:r>
                                  <m:r>
                                    <a:rPr kumimoji="1" lang="en-US" altLang="zh-CN" sz="2200" b="0" i="1" kern="0" baseline="-25000" smtClea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kumimoji="1" lang="zh-TW" altLang="en-US" sz="22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9226" y="5162624"/>
                <a:ext cx="2914901" cy="1193725"/>
              </a:xfrm>
              <a:prstGeom prst="rect">
                <a:avLst/>
              </a:prstGeom>
              <a:blipFill rotWithShape="0">
                <a:blip r:embed="rId5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556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2879">
        <p:fade/>
      </p:transition>
    </mc:Choice>
    <mc:Fallback xmlns="">
      <p:transition spd="med" advTm="328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05005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Model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741" y="895581"/>
            <a:ext cx="6404460" cy="5791200"/>
          </a:xfrm>
          <a:prstGeom prst="rect">
            <a:avLst/>
          </a:prstGeom>
        </p:spPr>
      </p:pic>
      <p:sp>
        <p:nvSpPr>
          <p:cNvPr id="22" name="橢圓 21"/>
          <p:cNvSpPr/>
          <p:nvPr/>
        </p:nvSpPr>
        <p:spPr>
          <a:xfrm rot="5400000">
            <a:off x="11165457" y="3084542"/>
            <a:ext cx="622300" cy="790978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橢圓 22"/>
          <p:cNvSpPr/>
          <p:nvPr/>
        </p:nvSpPr>
        <p:spPr>
          <a:xfrm rot="5400000">
            <a:off x="10374479" y="2614913"/>
            <a:ext cx="622300" cy="790978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橢圓 23"/>
          <p:cNvSpPr/>
          <p:nvPr/>
        </p:nvSpPr>
        <p:spPr>
          <a:xfrm rot="5400000">
            <a:off x="6397735" y="4530836"/>
            <a:ext cx="539250" cy="584482"/>
          </a:xfrm>
          <a:prstGeom prst="ellipse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橢圓 24"/>
          <p:cNvSpPr/>
          <p:nvPr/>
        </p:nvSpPr>
        <p:spPr>
          <a:xfrm rot="5400000">
            <a:off x="7480191" y="1403481"/>
            <a:ext cx="539250" cy="58448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橢圓 25"/>
          <p:cNvSpPr/>
          <p:nvPr/>
        </p:nvSpPr>
        <p:spPr>
          <a:xfrm rot="5400000">
            <a:off x="6752616" y="2181692"/>
            <a:ext cx="539250" cy="58448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橢圓 26"/>
          <p:cNvSpPr/>
          <p:nvPr/>
        </p:nvSpPr>
        <p:spPr>
          <a:xfrm rot="5400000">
            <a:off x="8263307" y="1100512"/>
            <a:ext cx="668484" cy="86430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橢圓 27"/>
          <p:cNvSpPr/>
          <p:nvPr/>
        </p:nvSpPr>
        <p:spPr>
          <a:xfrm>
            <a:off x="9624651" y="2988881"/>
            <a:ext cx="180000" cy="180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9339776" y="3062496"/>
            <a:ext cx="749749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endParaRPr kumimoji="1" lang="zh-TW" altLang="en-US" b="1" kern="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10484325" y="2139623"/>
            <a:ext cx="180000" cy="180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9341145" y="1690394"/>
            <a:ext cx="1578685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b="1" ker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</a:t>
            </a:r>
            <a:endParaRPr kumimoji="1" lang="zh-TW" altLang="en-US" sz="1600" b="1" kern="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473601" y="2824203"/>
            <a:ext cx="51715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Generally,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r>
              <a:rPr kumimoji="1" lang="zh-CN" altLang="en-US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473600" y="3967203"/>
            <a:ext cx="51715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r>
              <a:rPr kumimoji="1" lang="zh-CN" altLang="en-US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r>
              <a:rPr kumimoji="1" lang="zh-CN" altLang="en-US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have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low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1583188" y="2756460"/>
            <a:ext cx="635668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b="1" kern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endParaRPr kumimoji="1" lang="zh-TW" altLang="en-US" sz="1600" b="1" kern="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0828207" y="2331137"/>
            <a:ext cx="1039674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b="1" kern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1600" b="1" kern="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156642" y="786001"/>
            <a:ext cx="721247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b="1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endParaRPr kumimoji="1" lang="zh-TW" altLang="en-US" sz="16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282901" y="1060152"/>
            <a:ext cx="882496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b="1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sz="16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5845717" y="2099569"/>
            <a:ext cx="1066345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b="1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endParaRPr kumimoji="1" lang="zh-TW" altLang="en-US" sz="16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5469483" y="4574253"/>
            <a:ext cx="1066345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b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endParaRPr kumimoji="1" lang="zh-TW" altLang="en-US" sz="1600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9169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9180">
        <p:fade/>
      </p:transition>
    </mc:Choice>
    <mc:Fallback xmlns="">
      <p:transition spd="med" advTm="4918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05005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Model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1524"/>
            <a:ext cx="7337969" cy="5875867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7608902" y="861524"/>
            <a:ext cx="458309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Nearly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all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correctly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classified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dimension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608902" y="2012992"/>
            <a:ext cx="458309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Less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accurate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classifying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dim.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608902" y="3164460"/>
            <a:ext cx="458309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Different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classifiers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locate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different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positions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向下箭號 1"/>
          <p:cNvSpPr/>
          <p:nvPr/>
        </p:nvSpPr>
        <p:spPr>
          <a:xfrm rot="8852568">
            <a:off x="3016254" y="2303063"/>
            <a:ext cx="178515" cy="312409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向下箭號 9"/>
          <p:cNvSpPr/>
          <p:nvPr/>
        </p:nvSpPr>
        <p:spPr>
          <a:xfrm rot="1932837">
            <a:off x="5445093" y="1529526"/>
            <a:ext cx="178515" cy="312409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向下箭號 10"/>
          <p:cNvSpPr/>
          <p:nvPr/>
        </p:nvSpPr>
        <p:spPr>
          <a:xfrm rot="8852568">
            <a:off x="2681539" y="5530357"/>
            <a:ext cx="178515" cy="312409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339404" y="5772925"/>
            <a:ext cx="925253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b="1" ker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1400" b="1" ker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802030" y="2530744"/>
            <a:ext cx="925253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b="1" ker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1400" b="1" ker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071723" y="1221410"/>
            <a:ext cx="925253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b="1" ker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1400" b="1" ker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42</a:t>
            </a:fld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288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3479">
        <p:fade/>
      </p:transition>
    </mc:Choice>
    <mc:Fallback xmlns="">
      <p:transition spd="med" advTm="534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  <p:bldP spid="4" grpId="0"/>
      <p:bldP spid="13" grpId="0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05005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Model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7658"/>
            <a:ext cx="7425148" cy="5945675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7717441" y="827658"/>
            <a:ext cx="447455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Unsupervised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methods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poorly</a:t>
            </a:r>
            <a:r>
              <a:rPr kumimoji="1"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distinguish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717441" y="1941755"/>
            <a:ext cx="447455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Largely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overlapped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7717441" y="2834028"/>
            <a:ext cx="447455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Increasing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may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increase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coverage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717441" y="4012293"/>
            <a:ext cx="447455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Unsupervised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methods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not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good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supervised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but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training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not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necessary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536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47">
        <p:fade/>
      </p:transition>
    </mc:Choice>
    <mc:Fallback xmlns="">
      <p:transition spd="med" advTm="3004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7" t="6165" r="8496"/>
          <a:stretch/>
        </p:blipFill>
        <p:spPr>
          <a:xfrm>
            <a:off x="193551" y="3877808"/>
            <a:ext cx="3540249" cy="292986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05005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Model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t="6223" r="7894"/>
          <a:stretch/>
        </p:blipFill>
        <p:spPr>
          <a:xfrm>
            <a:off x="7625986" y="973574"/>
            <a:ext cx="3372214" cy="290423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1" t="5924" r="8246"/>
          <a:stretch/>
        </p:blipFill>
        <p:spPr>
          <a:xfrm>
            <a:off x="3904887" y="977899"/>
            <a:ext cx="3550013" cy="2899908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10342251" y="3116862"/>
            <a:ext cx="65594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5" t="6398" r="8072"/>
          <a:stretch/>
        </p:blipFill>
        <p:spPr>
          <a:xfrm>
            <a:off x="193551" y="977899"/>
            <a:ext cx="3540250" cy="2877364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1795449" y="3121186"/>
            <a:ext cx="1938351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Classifier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835546" y="3121187"/>
            <a:ext cx="1619354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RandomForest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2521609" y="6087845"/>
            <a:ext cx="47961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NB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21" name="表格 20"/>
          <p:cNvGraphicFramePr>
            <a:graphicFrameLocks noGrp="1"/>
          </p:cNvGraphicFramePr>
          <p:nvPr>
            <p:extLst/>
          </p:nvPr>
        </p:nvGraphicFramePr>
        <p:xfrm>
          <a:off x="3904887" y="4174356"/>
          <a:ext cx="8128000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30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9749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/>
                        <a:t>Method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Emotion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Classifier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Emotions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in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right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positions;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>
                          <a:solidFill>
                            <a:srgbClr val="0070C0"/>
                          </a:solidFill>
                        </a:rPr>
                        <a:t>anger</a:t>
                      </a:r>
                      <a:r>
                        <a:rPr lang="zh-CN" altLang="en-US" baseline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zh-CN" baseline="0"/>
                        <a:t>in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low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arousal;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>
                          <a:solidFill>
                            <a:srgbClr val="0070C0"/>
                          </a:solidFill>
                        </a:rPr>
                        <a:t>joy</a:t>
                      </a:r>
                      <a:r>
                        <a:rPr lang="en-US" altLang="zh-CN" baseline="0"/>
                        <a:t>,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>
                          <a:solidFill>
                            <a:srgbClr val="0070C0"/>
                          </a:solidFill>
                        </a:rPr>
                        <a:t>anticipation</a:t>
                      </a:r>
                      <a:r>
                        <a:rPr lang="zh-CN" altLang="en-US" baseline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zh-CN" baseline="0"/>
                        <a:t>and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>
                          <a:solidFill>
                            <a:srgbClr val="0070C0"/>
                          </a:solidFill>
                        </a:rPr>
                        <a:t>surprise</a:t>
                      </a:r>
                      <a:r>
                        <a:rPr lang="zh-CN" altLang="en-US" baseline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zh-CN" baseline="0"/>
                        <a:t>are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largely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overlapped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err="1"/>
                        <a:t>RandomForest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70C0"/>
                          </a:solidFill>
                        </a:rPr>
                        <a:t>Anger</a:t>
                      </a:r>
                      <a:r>
                        <a:rPr lang="zh-CN" altLang="en-US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zh-CN"/>
                        <a:t>and</a:t>
                      </a:r>
                      <a:r>
                        <a:rPr lang="zh-CN" altLang="en-US"/>
                        <a:t> </a:t>
                      </a:r>
                      <a:r>
                        <a:rPr lang="en-US" altLang="zh-CN">
                          <a:solidFill>
                            <a:srgbClr val="0070C0"/>
                          </a:solidFill>
                        </a:rPr>
                        <a:t>disgust</a:t>
                      </a:r>
                      <a:r>
                        <a:rPr lang="zh-CN" altLang="en-US" baseline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zh-CN" baseline="0"/>
                        <a:t>overlapped;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>
                          <a:solidFill>
                            <a:srgbClr val="0070C0"/>
                          </a:solidFill>
                        </a:rPr>
                        <a:t>surprise</a:t>
                      </a:r>
                      <a:r>
                        <a:rPr lang="zh-CN" altLang="en-US" baseline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zh-CN" baseline="0"/>
                        <a:t>in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wrong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direction;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>
                          <a:solidFill>
                            <a:srgbClr val="0070C0"/>
                          </a:solidFill>
                        </a:rPr>
                        <a:t>fear</a:t>
                      </a:r>
                      <a:r>
                        <a:rPr lang="zh-CN" altLang="en-US" baseline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zh-CN" baseline="0"/>
                        <a:t>in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wrong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position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CNN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Overlapped,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emotions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in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wrong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positons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NB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70C0"/>
                          </a:solidFill>
                        </a:rPr>
                        <a:t>Anger</a:t>
                      </a:r>
                      <a:r>
                        <a:rPr lang="zh-CN" altLang="en-US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zh-CN"/>
                        <a:t>and</a:t>
                      </a:r>
                      <a:r>
                        <a:rPr lang="zh-CN" altLang="en-US"/>
                        <a:t> </a:t>
                      </a:r>
                      <a:r>
                        <a:rPr lang="en-US" altLang="zh-CN">
                          <a:solidFill>
                            <a:srgbClr val="0070C0"/>
                          </a:solidFill>
                        </a:rPr>
                        <a:t>disgust</a:t>
                      </a:r>
                      <a:r>
                        <a:rPr lang="en-US" altLang="zh-CN"/>
                        <a:t>’s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positions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are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opposite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to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EC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3614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05005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Model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6398" r="8422"/>
          <a:stretch/>
        </p:blipFill>
        <p:spPr>
          <a:xfrm>
            <a:off x="352999" y="1727200"/>
            <a:ext cx="3733800" cy="304721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1" t="6161" r="8246"/>
          <a:stretch/>
        </p:blipFill>
        <p:spPr>
          <a:xfrm>
            <a:off x="4168556" y="1727200"/>
            <a:ext cx="3739762" cy="3047213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2947810" y="3972086"/>
            <a:ext cx="114005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Kmeans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8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859410" y="3969072"/>
            <a:ext cx="77296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LDA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8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248917" y="4945551"/>
            <a:ext cx="212910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Largely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overlapped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116785" y="4962861"/>
            <a:ext cx="212910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Largely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overlapped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1" t="6161" r="8246"/>
          <a:stretch/>
        </p:blipFill>
        <p:spPr>
          <a:xfrm>
            <a:off x="7989008" y="1735329"/>
            <a:ext cx="3714436" cy="3039084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9117285" y="4945550"/>
            <a:ext cx="212910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Largely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overlapped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559202" y="5541808"/>
            <a:ext cx="349309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Position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K12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not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detected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other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methods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688241" y="5591340"/>
            <a:ext cx="349309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Unsupervised</a:t>
            </a:r>
            <a:r>
              <a:rPr kumimoji="1" lang="zh-CN" altLang="en-US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methods</a:t>
            </a:r>
            <a:r>
              <a:rPr kumimoji="1" lang="zh-CN" altLang="en-US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poorly</a:t>
            </a:r>
            <a:r>
              <a:rPr kumimoji="1" lang="zh-CN" altLang="en-US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distinguish</a:t>
            </a:r>
            <a:r>
              <a:rPr kumimoji="1" lang="zh-CN" altLang="en-US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kumimoji="1" lang="zh-TW" altLang="en-US" ker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99001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596990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Model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92699" y="1173799"/>
            <a:ext cx="5824030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Average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Distance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</a:t>
            </a:r>
            <a:r>
              <a:rPr kumimoji="1" lang="en-US" altLang="zh-CN" sz="2400" kern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AEmoD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)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32733" y="1905178"/>
            <a:ext cx="81227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greater</a:t>
            </a:r>
            <a:r>
              <a:rPr kumimoji="1" lang="zh-CN" altLang="en-US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distance,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more</a:t>
            </a:r>
            <a:r>
              <a:rPr kumimoji="1" lang="zh-CN" altLang="en-US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distinguishable</a:t>
            </a:r>
            <a:r>
              <a:rPr kumimoji="1" lang="zh-CN" altLang="en-US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components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2878388" y="2449582"/>
                <a:ext cx="4031424" cy="7779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𝐴𝐸𝑚𝑜𝐷</m:t>
                      </m:r>
                      <m:r>
                        <a:rPr kumimoji="1" lang="en-US" altLang="zh-CN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 </m:t>
                      </m:r>
                      <m:f>
                        <m:fPr>
                          <m:ctrlPr>
                            <a:rPr kumimoji="1" lang="bg-BG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fPr>
                        <m:num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2</m:t>
                          </m:r>
                        </m:den>
                      </m:f>
                      <m:r>
                        <a:rPr kumimoji="1" lang="en-US" altLang="zh-CN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𝐾</m:t>
                      </m:r>
                      <m:r>
                        <a:rPr kumimoji="1" lang="en-US" altLang="zh-CN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(</m:t>
                      </m:r>
                      <m:r>
                        <a:rPr kumimoji="1" lang="en-US" altLang="zh-CN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𝐾</m:t>
                      </m:r>
                      <m:r>
                        <a:rPr kumimoji="1" lang="en-US" altLang="zh-CN" b="0" i="1" kern="0" smtClea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−1)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𝑖</m:t>
                          </m:r>
                          <m:r>
                            <a:rPr kumimoji="1" lang="en-US" altLang="zh-CN" b="0" i="1" kern="0" smtClea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≠</m:t>
                          </m:r>
                          <m:r>
                            <a:rPr kumimoji="1" lang="en-US" altLang="zh-CN" b="0" i="1" kern="0" smtClea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b="0" i="1" kern="0" smtClea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p>
                        <m:e>
                          <m:r>
                            <a:rPr kumimoji="1" lang="is-IS" altLang="zh-CN" b="0" i="1" kern="0" smtClea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∥</m:t>
                          </m:r>
                          <m:sSub>
                            <m:sSubPr>
                              <m:ctrlPr>
                                <a:rPr kumimoji="1" lang="en-US" altLang="zh-CN" b="0" i="1" kern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1" i="1" kern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𝝁</m:t>
                              </m:r>
                            </m:e>
                            <m:sub>
                              <m:r>
                                <a:rPr kumimoji="1" lang="en-US" altLang="zh-CN" b="0" i="1" kern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kern="0" smtClea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b="0" i="1" kern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1" i="1" kern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𝝁</m:t>
                              </m:r>
                            </m:e>
                            <m:sub>
                              <m:r>
                                <a:rPr kumimoji="1" lang="en-US" altLang="zh-CN" b="0" i="1" kern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is-IS" altLang="zh-CN" b="0" i="1" kern="0" smtClea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∥</m:t>
                          </m:r>
                        </m:e>
                      </m:nary>
                    </m:oMath>
                  </m:oMathPara>
                </a14:m>
                <a:endParaRPr kumimoji="1" lang="zh-TW" altLang="en-US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8388" y="2449582"/>
                <a:ext cx="4031424" cy="7779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8381604" y="3780679"/>
            <a:ext cx="37962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highest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AEmoD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381604" y="4492805"/>
            <a:ext cx="30299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LDA8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lowest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12" name="圖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574449"/>
              </p:ext>
            </p:extLst>
          </p:nvPr>
        </p:nvGraphicFramePr>
        <p:xfrm>
          <a:off x="1303282" y="3412043"/>
          <a:ext cx="6789573" cy="31464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文字方塊 12"/>
          <p:cNvSpPr txBox="1"/>
          <p:nvPr/>
        </p:nvSpPr>
        <p:spPr>
          <a:xfrm>
            <a:off x="8381605" y="5204931"/>
            <a:ext cx="379623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Increasing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increases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AEmoD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9052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999">
        <p:fade/>
      </p:transition>
    </mc:Choice>
    <mc:Fallback xmlns="">
      <p:transition spd="med" advTm="3199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72652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92699" y="997179"/>
            <a:ext cx="3886000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Leave-one-out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validation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473601" y="2824203"/>
            <a:ext cx="51715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Generally,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r>
              <a:rPr kumimoji="1" lang="zh-CN" altLang="en-US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540" y="997179"/>
            <a:ext cx="6404460" cy="5791200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473600" y="3967203"/>
            <a:ext cx="51715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r>
              <a:rPr kumimoji="1" lang="zh-CN" altLang="en-US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r>
              <a:rPr kumimoji="1" lang="zh-CN" altLang="en-US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have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low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橢圓 20"/>
          <p:cNvSpPr/>
          <p:nvPr/>
        </p:nvSpPr>
        <p:spPr>
          <a:xfrm rot="5400000">
            <a:off x="11216256" y="3186140"/>
            <a:ext cx="622300" cy="790978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橢圓 23"/>
          <p:cNvSpPr/>
          <p:nvPr/>
        </p:nvSpPr>
        <p:spPr>
          <a:xfrm rot="5400000">
            <a:off x="10425278" y="2716511"/>
            <a:ext cx="622300" cy="790978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橢圓 24"/>
          <p:cNvSpPr/>
          <p:nvPr/>
        </p:nvSpPr>
        <p:spPr>
          <a:xfrm rot="5400000">
            <a:off x="6448534" y="4632434"/>
            <a:ext cx="539250" cy="584482"/>
          </a:xfrm>
          <a:prstGeom prst="ellipse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橢圓 25"/>
          <p:cNvSpPr/>
          <p:nvPr/>
        </p:nvSpPr>
        <p:spPr>
          <a:xfrm rot="5400000">
            <a:off x="7530990" y="1505079"/>
            <a:ext cx="539250" cy="58448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橢圓 26"/>
          <p:cNvSpPr/>
          <p:nvPr/>
        </p:nvSpPr>
        <p:spPr>
          <a:xfrm rot="5400000">
            <a:off x="6803415" y="2283290"/>
            <a:ext cx="539250" cy="58448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橢圓 27"/>
          <p:cNvSpPr/>
          <p:nvPr/>
        </p:nvSpPr>
        <p:spPr>
          <a:xfrm rot="5400000">
            <a:off x="8314106" y="1202110"/>
            <a:ext cx="668484" cy="86430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9675450" y="3090479"/>
            <a:ext cx="180000" cy="180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9390575" y="3164094"/>
            <a:ext cx="749749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橢圓 30"/>
          <p:cNvSpPr/>
          <p:nvPr/>
        </p:nvSpPr>
        <p:spPr>
          <a:xfrm>
            <a:off x="10535124" y="2241221"/>
            <a:ext cx="180000" cy="180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9314917" y="2305906"/>
            <a:ext cx="1344268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92699" y="1573398"/>
            <a:ext cx="5171501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Makes the number of testing data as the same as that of training data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003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43">
        <p:fade/>
      </p:transition>
    </mc:Choice>
    <mc:Fallback xmlns="">
      <p:transition spd="med" advTm="64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3" t="1415" r="8699" b="6093"/>
          <a:stretch/>
        </p:blipFill>
        <p:spPr>
          <a:xfrm>
            <a:off x="3032387" y="1677827"/>
            <a:ext cx="2913911" cy="2461917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7" t="1415" r="8592" b="6093"/>
          <a:stretch/>
        </p:blipFill>
        <p:spPr>
          <a:xfrm>
            <a:off x="113670" y="1677828"/>
            <a:ext cx="2918717" cy="246191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7295628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125" y="30163"/>
            <a:ext cx="6589713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70746" y="3565569"/>
            <a:ext cx="47801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4988985" y="3594225"/>
            <a:ext cx="957313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-16551" y="981794"/>
            <a:ext cx="3339264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Some Examples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4" t="1428" r="8276" b="5774"/>
          <a:stretch/>
        </p:blipFill>
        <p:spPr>
          <a:xfrm>
            <a:off x="5946299" y="1677827"/>
            <a:ext cx="2933066" cy="2461917"/>
          </a:xfrm>
          <a:prstGeom prst="rect">
            <a:avLst/>
          </a:prstGeom>
        </p:spPr>
      </p:pic>
      <p:sp>
        <p:nvSpPr>
          <p:cNvPr id="30" name="文字方塊 29"/>
          <p:cNvSpPr txBox="1"/>
          <p:nvPr/>
        </p:nvSpPr>
        <p:spPr>
          <a:xfrm>
            <a:off x="7673570" y="3596388"/>
            <a:ext cx="75212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2" t="1445" r="8552" b="6256"/>
          <a:stretch/>
        </p:blipFill>
        <p:spPr>
          <a:xfrm>
            <a:off x="113670" y="4169887"/>
            <a:ext cx="2918717" cy="2450875"/>
          </a:xfrm>
          <a:prstGeom prst="rect">
            <a:avLst/>
          </a:prstGeom>
        </p:spPr>
      </p:pic>
      <p:sp>
        <p:nvSpPr>
          <p:cNvPr id="31" name="文字方塊 30"/>
          <p:cNvSpPr txBox="1"/>
          <p:nvPr/>
        </p:nvSpPr>
        <p:spPr>
          <a:xfrm>
            <a:off x="570746" y="6049746"/>
            <a:ext cx="47801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7" t="1755" r="8878" b="6197"/>
          <a:stretch/>
        </p:blipFill>
        <p:spPr>
          <a:xfrm>
            <a:off x="3036403" y="4169887"/>
            <a:ext cx="2911449" cy="2450875"/>
          </a:xfrm>
          <a:prstGeom prst="rect">
            <a:avLst/>
          </a:prstGeom>
        </p:spPr>
      </p:pic>
      <p:sp>
        <p:nvSpPr>
          <p:cNvPr id="32" name="文字方塊 31"/>
          <p:cNvSpPr txBox="1"/>
          <p:nvPr/>
        </p:nvSpPr>
        <p:spPr>
          <a:xfrm>
            <a:off x="4994555" y="6048972"/>
            <a:ext cx="957313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2" t="1696" r="8703" b="6007"/>
          <a:stretch/>
        </p:blipFill>
        <p:spPr>
          <a:xfrm>
            <a:off x="5946298" y="4169887"/>
            <a:ext cx="2933067" cy="2476663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7673570" y="6058305"/>
            <a:ext cx="75212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8301344" y="1727822"/>
            <a:ext cx="464966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8143814" y="4302985"/>
            <a:ext cx="780026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9055100" y="5408218"/>
            <a:ext cx="303100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30000"/>
              </a:lnSpc>
              <a:spcBef>
                <a:spcPts val="600"/>
              </a:spcBef>
            </a:pPr>
            <a:r>
              <a:rPr kumimoji="1" lang="en-US" altLang="zh-TW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Two methods to evaluate the prediction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9055100" y="1939146"/>
            <a:ext cx="1905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hope: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9055100" y="2416342"/>
            <a:ext cx="3136900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Predicted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distribution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covers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as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many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as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9055100" y="3639446"/>
            <a:ext cx="3136900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Position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predicted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close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ground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truth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411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130">
        <p:fade/>
      </p:transition>
    </mc:Choice>
    <mc:Fallback xmlns="">
      <p:transition spd="med" advTm="913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6015038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489909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Evaluation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92699" y="983617"/>
            <a:ext cx="443102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Evaluation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(1/2)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28675" y="1690351"/>
            <a:ext cx="58929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Kullback-Leibler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divergence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(KL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divergence)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536493" y="3357305"/>
                <a:ext cx="4079301" cy="8393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𝐾𝐿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𝑖</m:t>
                              </m:r>
                            </m:e>
                          </m:d>
                          <m:func>
                            <m:funcPr>
                              <m:ctrlPr>
                                <a:rPr lang="zh-CN" altLang="en-US" sz="20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bg-BG" altLang="zh-CN" sz="20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zh-TW" altLang="en-US" sz="200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493" y="3357305"/>
                <a:ext cx="4079301" cy="8393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1200642" y="2268338"/>
            <a:ext cx="628248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difference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between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two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probability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distributions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kumimoji="1" lang="zh-TW" altLang="en-US" sz="2000" i="1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2" name="直線箭頭接點 11"/>
          <p:cNvCxnSpPr/>
          <p:nvPr/>
        </p:nvCxnSpPr>
        <p:spPr>
          <a:xfrm flipH="1">
            <a:off x="1984160" y="3944848"/>
            <a:ext cx="457200" cy="46681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761324" y="4654550"/>
                <a:ext cx="208268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charset="0"/>
                        </a:rPr>
                        <m:t>~</m:t>
                      </m:r>
                      <m:r>
                        <a:rPr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charset="0"/>
                        </a:rPr>
                        <m:t>,</m:t>
                      </m:r>
                      <m:r>
                        <a:rPr lang="zh-CN" altLang="en-US" sz="20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1" i="0" smtClean="0">
                              <a:latin typeface="Cambria Math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TW" altLang="en-US" sz="200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324" y="4654550"/>
                <a:ext cx="2082680" cy="400110"/>
              </a:xfrm>
              <a:prstGeom prst="rect">
                <a:avLst/>
              </a:prstGeom>
              <a:blipFill>
                <a:blip r:embed="rId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/>
          <p:cNvSpPr txBox="1"/>
          <p:nvPr/>
        </p:nvSpPr>
        <p:spPr>
          <a:xfrm>
            <a:off x="1128599" y="4392074"/>
            <a:ext cx="1665841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Predicted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distr.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20" name="直線箭頭接點 19"/>
          <p:cNvCxnSpPr/>
          <p:nvPr/>
        </p:nvCxnSpPr>
        <p:spPr>
          <a:xfrm>
            <a:off x="2876116" y="3944847"/>
            <a:ext cx="441914" cy="46681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2882482" y="4392074"/>
            <a:ext cx="147668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Ground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truth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2663727" y="4675862"/>
                <a:ext cx="208268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charset="0"/>
                        </a:rPr>
                        <m:t>~</m:t>
                      </m:r>
                      <m:r>
                        <a:rPr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charset="0"/>
                        </a:rPr>
                        <m:t>,</m:t>
                      </m:r>
                      <m:r>
                        <a:rPr lang="zh-CN" altLang="en-US" sz="20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1" i="0" smtClean="0">
                              <a:latin typeface="Cambria Math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TW" altLang="en-US" sz="200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727" y="4675862"/>
                <a:ext cx="2082680" cy="400110"/>
              </a:xfrm>
              <a:prstGeom prst="rect">
                <a:avLst/>
              </a:prstGeom>
              <a:blipFill>
                <a:blip r:embed="rId5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038" y="3656303"/>
            <a:ext cx="5347432" cy="2538582"/>
          </a:xfrm>
          <a:prstGeom prst="rect">
            <a:avLst/>
          </a:prstGeom>
        </p:spPr>
      </p:pic>
      <p:cxnSp>
        <p:nvCxnSpPr>
          <p:cNvPr id="28" name="直線箭頭接點 27"/>
          <p:cNvCxnSpPr/>
          <p:nvPr/>
        </p:nvCxnSpPr>
        <p:spPr>
          <a:xfrm flipV="1">
            <a:off x="9949517" y="3472975"/>
            <a:ext cx="884738" cy="1319914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8394287" y="2665931"/>
                <a:ext cx="208268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charset="0"/>
                        </a:rPr>
                        <m:t>~</m:t>
                      </m:r>
                      <m:r>
                        <a:rPr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charset="0"/>
                        </a:rPr>
                        <m:t>,</m:t>
                      </m:r>
                      <m:r>
                        <a:rPr lang="zh-CN" altLang="en-US" sz="20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1" i="0" smtClean="0">
                              <a:latin typeface="Cambria Math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TW" altLang="en-US" sz="200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287" y="2665931"/>
                <a:ext cx="2082680" cy="400110"/>
              </a:xfrm>
              <a:prstGeom prst="rect">
                <a:avLst/>
              </a:prstGeom>
              <a:blipFill>
                <a:blip r:embed="rId5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線箭頭接點 29"/>
          <p:cNvCxnSpPr/>
          <p:nvPr/>
        </p:nvCxnSpPr>
        <p:spPr>
          <a:xfrm flipV="1">
            <a:off x="9157485" y="3108109"/>
            <a:ext cx="89825" cy="82554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9972836" y="3072865"/>
                <a:ext cx="208268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charset="0"/>
                        </a:rPr>
                        <m:t>~</m:t>
                      </m:r>
                      <m:r>
                        <a:rPr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charset="0"/>
                        </a:rPr>
                        <m:t>,</m:t>
                      </m:r>
                      <m:r>
                        <a:rPr lang="zh-CN" altLang="en-US" sz="20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1" i="0" smtClean="0">
                              <a:latin typeface="Cambria Math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TW" altLang="en-US" sz="200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2836" y="3072865"/>
                <a:ext cx="2082680" cy="400110"/>
              </a:xfrm>
              <a:prstGeom prst="rect">
                <a:avLst/>
              </a:prstGeom>
              <a:blipFill>
                <a:blip r:embed="rId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字方塊 31"/>
          <p:cNvSpPr txBox="1"/>
          <p:nvPr/>
        </p:nvSpPr>
        <p:spPr>
          <a:xfrm>
            <a:off x="8796577" y="5912610"/>
            <a:ext cx="1595309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r>
              <a:rPr kumimoji="1" lang="zh-CN" altLang="en-US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6015038" y="5918887"/>
            <a:ext cx="1274708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r>
              <a:rPr kumimoji="1" lang="zh-CN" altLang="en-US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9928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5358" y="38100"/>
            <a:ext cx="2324675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Introduction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95358" y="1326041"/>
            <a:ext cx="4711546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Determinative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Classification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23" y="2071048"/>
            <a:ext cx="562691" cy="729740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>
            <a:off x="1628852" y="2193602"/>
            <a:ext cx="730460" cy="48463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527550" y="2193602"/>
            <a:ext cx="962635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{negative,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neutral,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positive}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or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{Anger,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Disgust,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Fear,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Joy,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Sadness,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Surprise}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903126" y="3028705"/>
            <a:ext cx="1656223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Naïve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Bayes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03125" y="3441126"/>
            <a:ext cx="3640537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Support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Vector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Machine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(SVM)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903125" y="3887168"/>
            <a:ext cx="2245690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Random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Forest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97923" y="4295133"/>
            <a:ext cx="4674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>
                <a:solidFill>
                  <a:srgbClr val="000000"/>
                </a:solidFill>
                <a:latin typeface="Lucida Grande" charset="0"/>
              </a:rPr>
              <a:t>Convolutional</a:t>
            </a:r>
            <a:r>
              <a:rPr lang="zh-CN" altLang="en-US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Lucida Grande" charset="0"/>
              </a:rPr>
              <a:t>Neural</a:t>
            </a:r>
            <a:r>
              <a:rPr lang="zh-CN" altLang="en-US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Lucida Grande" charset="0"/>
              </a:rPr>
              <a:t>Networks</a:t>
            </a:r>
            <a:r>
              <a:rPr lang="zh-CN" altLang="en-US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Lucida Grande" charset="0"/>
              </a:rPr>
              <a:t>(CNN)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903125" y="4768067"/>
            <a:ext cx="4076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>
                <a:solidFill>
                  <a:srgbClr val="000000"/>
                </a:solidFill>
                <a:latin typeface="Lucida Grande" charset="0"/>
              </a:rPr>
              <a:t>Recurrent</a:t>
            </a:r>
            <a:r>
              <a:rPr lang="zh-CN" altLang="en-US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Lucida Grande" charset="0"/>
              </a:rPr>
              <a:t>Neural</a:t>
            </a:r>
            <a:r>
              <a:rPr lang="zh-CN" altLang="en-US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Lucida Grande" charset="0"/>
              </a:rPr>
              <a:t>Network</a:t>
            </a:r>
            <a:r>
              <a:rPr lang="zh-CN" altLang="en-US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Lucida Grande" charset="0"/>
              </a:rPr>
              <a:t>(RNN)</a:t>
            </a:r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5</a:t>
            </a:fld>
            <a:endParaRPr kumimoji="1"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897923" y="5473728"/>
            <a:ext cx="7890302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Classifies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discrete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candidates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set</a:t>
            </a:r>
            <a:endParaRPr kumimoji="1" lang="zh-TW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97923" y="6051489"/>
            <a:ext cx="8217314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Generally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or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finite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detected</a:t>
            </a:r>
            <a:endParaRPr kumimoji="1" lang="zh-TW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848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6949">
        <p:fade/>
      </p:transition>
    </mc:Choice>
    <mc:Fallback xmlns="">
      <p:transition spd="med" advTm="569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  <p:bldP spid="16" grpId="0"/>
      <p:bldP spid="17" grpId="0"/>
      <p:bldP spid="1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6015038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489909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Evaluation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92699" y="983617"/>
            <a:ext cx="443102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Evaluation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(2/2)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228739" y="2007495"/>
            <a:ext cx="932979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distance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between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predicted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mean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vectors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ground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truth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mean</a:t>
            </a:r>
            <a:r>
              <a:rPr kumimoji="1" lang="zh-CN" altLang="en-US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vectors</a:t>
            </a:r>
            <a:endParaRPr kumimoji="1" lang="zh-TW" altLang="en-US" sz="2000" i="1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3104087" y="2671804"/>
                <a:ext cx="269727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charset="0"/>
                        </a:rPr>
                        <m:t>𝐸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𝐴𝐵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charset="0"/>
                        </a:rPr>
                        <m:t>=|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charset="0"/>
                        </a:rPr>
                        <m:t>|</m:t>
                      </m:r>
                    </m:oMath>
                  </m:oMathPara>
                </a14:m>
                <a:endParaRPr lang="zh-TW" altLang="en-US" sz="200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4087" y="2671804"/>
                <a:ext cx="2697273" cy="400110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字方塊 25"/>
          <p:cNvSpPr txBox="1"/>
          <p:nvPr/>
        </p:nvSpPr>
        <p:spPr>
          <a:xfrm>
            <a:off x="909671" y="1556081"/>
            <a:ext cx="34163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Euclidean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Distance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(ED)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495088" y="4618061"/>
            <a:ext cx="3982180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Smaller</a:t>
            </a:r>
            <a:r>
              <a:rPr kumimoji="1" lang="zh-CN" altLang="en-US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KL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divergence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ED,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closer</a:t>
            </a:r>
            <a:r>
              <a:rPr kumimoji="1" lang="zh-CN" altLang="en-US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two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distributions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8" name="直線箭頭接點 17"/>
          <p:cNvCxnSpPr/>
          <p:nvPr/>
        </p:nvCxnSpPr>
        <p:spPr>
          <a:xfrm flipH="1">
            <a:off x="4278884" y="3071915"/>
            <a:ext cx="457200" cy="46681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3620446" y="3532560"/>
            <a:ext cx="1119217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Predicted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28" name="直線箭頭接點 27"/>
          <p:cNvCxnSpPr/>
          <p:nvPr/>
        </p:nvCxnSpPr>
        <p:spPr>
          <a:xfrm>
            <a:off x="5170840" y="3071914"/>
            <a:ext cx="441914" cy="46681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5170840" y="3538730"/>
            <a:ext cx="147668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Ground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truth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928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72652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92699" y="1016633"/>
            <a:ext cx="507542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Leave-one-out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cross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validation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28675" y="1613106"/>
            <a:ext cx="377699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Average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KL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divergence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(AKL)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28675" y="2105549"/>
            <a:ext cx="433644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Average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Euclidean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Distance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(AED)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17" name="圖表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1971323"/>
              </p:ext>
            </p:extLst>
          </p:nvPr>
        </p:nvGraphicFramePr>
        <p:xfrm>
          <a:off x="498434" y="2734242"/>
          <a:ext cx="5250996" cy="32789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向下箭號 1"/>
          <p:cNvSpPr/>
          <p:nvPr/>
        </p:nvSpPr>
        <p:spPr>
          <a:xfrm>
            <a:off x="1064914" y="3953463"/>
            <a:ext cx="362607" cy="452432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8" name="圖表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2502801"/>
              </p:ext>
            </p:extLst>
          </p:nvPr>
        </p:nvGraphicFramePr>
        <p:xfrm>
          <a:off x="5926449" y="2734241"/>
          <a:ext cx="5156710" cy="32789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向下箭號 15"/>
          <p:cNvSpPr/>
          <p:nvPr/>
        </p:nvSpPr>
        <p:spPr>
          <a:xfrm>
            <a:off x="6525538" y="3608169"/>
            <a:ext cx="362607" cy="452432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6965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72652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0" t="10417" r="8637" b="5092"/>
          <a:stretch/>
        </p:blipFill>
        <p:spPr>
          <a:xfrm>
            <a:off x="257557" y="1124308"/>
            <a:ext cx="2832100" cy="217053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965164" y="2725142"/>
            <a:ext cx="63831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835918" y="2725143"/>
            <a:ext cx="434734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7" t="11285" r="9288" b="5382"/>
          <a:stretch/>
        </p:blipFill>
        <p:spPr>
          <a:xfrm>
            <a:off x="3101997" y="1124308"/>
            <a:ext cx="2832460" cy="2163789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3880112" y="2710632"/>
            <a:ext cx="63831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750866" y="2710633"/>
            <a:ext cx="428322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RF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1" t="11285" r="9288" b="5382"/>
          <a:stretch/>
        </p:blipFill>
        <p:spPr>
          <a:xfrm>
            <a:off x="5934457" y="1124308"/>
            <a:ext cx="2826872" cy="2153807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6689726" y="2725142"/>
            <a:ext cx="63831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560480" y="2725143"/>
            <a:ext cx="65594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7" t="8889" r="8151" b="5731"/>
          <a:stretch/>
        </p:blipFill>
        <p:spPr>
          <a:xfrm>
            <a:off x="257557" y="3495030"/>
            <a:ext cx="2726943" cy="274196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2" t="11575" r="9505" b="5961"/>
          <a:stretch/>
        </p:blipFill>
        <p:spPr>
          <a:xfrm>
            <a:off x="8761329" y="1124308"/>
            <a:ext cx="2832460" cy="2158425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9528240" y="2725141"/>
            <a:ext cx="63831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0398994" y="2725142"/>
            <a:ext cx="47961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NB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17" name="圖表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6790001"/>
              </p:ext>
            </p:extLst>
          </p:nvPr>
        </p:nvGraphicFramePr>
        <p:xfrm>
          <a:off x="3382036" y="3495030"/>
          <a:ext cx="5007985" cy="29755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9790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863" r="9505" b="5961"/>
          <a:stretch/>
        </p:blipFill>
        <p:spPr>
          <a:xfrm>
            <a:off x="5934458" y="1673328"/>
            <a:ext cx="2870200" cy="2173698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4" t="11863" r="9733" b="5672"/>
          <a:stretch/>
        </p:blipFill>
        <p:spPr>
          <a:xfrm>
            <a:off x="3124844" y="1678840"/>
            <a:ext cx="2809614" cy="2141016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2" t="11863" r="9505" b="5382"/>
          <a:stretch/>
        </p:blipFill>
        <p:spPr>
          <a:xfrm>
            <a:off x="308326" y="1678839"/>
            <a:ext cx="2816517" cy="215380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72652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92699" y="997179"/>
            <a:ext cx="3886000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Leave-one-out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validation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26783" y="3334048"/>
            <a:ext cx="1056700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</a:t>
            </a:r>
            <a:endParaRPr kumimoji="1" lang="zh-TW" altLang="en-US" sz="1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094466" y="3270571"/>
            <a:ext cx="434734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458995" y="3369371"/>
            <a:ext cx="1056700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</a:t>
            </a:r>
            <a:endParaRPr kumimoji="1" lang="zh-TW" altLang="en-US" sz="1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826678" y="3305894"/>
            <a:ext cx="428322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RF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320653" y="3397525"/>
            <a:ext cx="1056700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</a:t>
            </a:r>
            <a:endParaRPr kumimoji="1" lang="zh-TW" altLang="en-US" sz="1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688336" y="3334048"/>
            <a:ext cx="65594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9" t="8656" r="8362" b="6198"/>
          <a:stretch/>
        </p:blipFill>
        <p:spPr>
          <a:xfrm>
            <a:off x="308325" y="3948753"/>
            <a:ext cx="2816517" cy="2832077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9203938" y="5029126"/>
            <a:ext cx="2884827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Consistency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direction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7" t="11575" r="9506" b="5961"/>
          <a:stretch/>
        </p:blipFill>
        <p:spPr>
          <a:xfrm>
            <a:off x="8804659" y="1673328"/>
            <a:ext cx="2867756" cy="2173698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9203938" y="3369371"/>
            <a:ext cx="1056700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</a:t>
            </a:r>
            <a:endParaRPr kumimoji="1" lang="zh-TW" altLang="en-US" sz="1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0571621" y="3305894"/>
            <a:ext cx="47961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NB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28" name="圖表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4681921"/>
              </p:ext>
            </p:extLst>
          </p:nvPr>
        </p:nvGraphicFramePr>
        <p:xfrm>
          <a:off x="3611482" y="4007435"/>
          <a:ext cx="5193176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464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285" r="9288" b="5382"/>
          <a:stretch/>
        </p:blipFill>
        <p:spPr>
          <a:xfrm>
            <a:off x="5934458" y="1175066"/>
            <a:ext cx="2831316" cy="216866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2" t="11575" r="9505" b="5382"/>
          <a:stretch/>
        </p:blipFill>
        <p:spPr>
          <a:xfrm>
            <a:off x="3108982" y="1175066"/>
            <a:ext cx="2825476" cy="2168213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7" t="11624" r="9538" b="6200"/>
          <a:stretch/>
        </p:blipFill>
        <p:spPr>
          <a:xfrm>
            <a:off x="254644" y="1175066"/>
            <a:ext cx="2854338" cy="215021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72652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28586" y="2836746"/>
            <a:ext cx="865943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094466" y="2773269"/>
            <a:ext cx="434734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581560" y="2860212"/>
            <a:ext cx="865943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826678" y="2808592"/>
            <a:ext cx="428322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RF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482664" y="2848603"/>
            <a:ext cx="865943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688336" y="2836746"/>
            <a:ext cx="65594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3" t="8355" r="8167" b="5604"/>
          <a:stretch/>
        </p:blipFill>
        <p:spPr>
          <a:xfrm>
            <a:off x="232668" y="3456763"/>
            <a:ext cx="3058904" cy="309639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575" r="9288" b="5671"/>
          <a:stretch/>
        </p:blipFill>
        <p:spPr>
          <a:xfrm>
            <a:off x="8788797" y="1187766"/>
            <a:ext cx="2826860" cy="2150218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9313980" y="2824766"/>
            <a:ext cx="865943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0519652" y="2812909"/>
            <a:ext cx="47961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NB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22" name="圖表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821724"/>
              </p:ext>
            </p:extLst>
          </p:nvPr>
        </p:nvGraphicFramePr>
        <p:xfrm>
          <a:off x="3855959" y="3408162"/>
          <a:ext cx="5112640" cy="3229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9" name="文字方塊 18"/>
          <p:cNvSpPr txBox="1"/>
          <p:nvPr/>
        </p:nvSpPr>
        <p:spPr>
          <a:xfrm>
            <a:off x="9307173" y="4444208"/>
            <a:ext cx="2884827" cy="1249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EC:</a:t>
            </a:r>
            <a:endParaRPr kumimoji="1" lang="zh-CN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Higher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higher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801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7" t="11863" r="9288" b="5672"/>
          <a:stretch/>
        </p:blipFill>
        <p:spPr>
          <a:xfrm>
            <a:off x="5983494" y="1341938"/>
            <a:ext cx="2833574" cy="214209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575" r="9288" b="5961"/>
          <a:stretch/>
        </p:blipFill>
        <p:spPr>
          <a:xfrm>
            <a:off x="3098375" y="1316538"/>
            <a:ext cx="2864354" cy="217111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5" t="11285" r="9538" b="5960"/>
          <a:stretch/>
        </p:blipFill>
        <p:spPr>
          <a:xfrm>
            <a:off x="244037" y="1316538"/>
            <a:ext cx="2854338" cy="217111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72652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38459" y="2917646"/>
            <a:ext cx="47801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094466" y="2917647"/>
            <a:ext cx="434734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015799" y="2917646"/>
            <a:ext cx="47801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826678" y="2952970"/>
            <a:ext cx="428322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RF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880153" y="2961551"/>
            <a:ext cx="441146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688336" y="2981124"/>
            <a:ext cx="65594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0" t="8403" r="8035" b="5763"/>
          <a:stretch/>
        </p:blipFill>
        <p:spPr>
          <a:xfrm>
            <a:off x="351774" y="3608533"/>
            <a:ext cx="2993530" cy="3000814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5" t="11575" r="9506" b="5961"/>
          <a:stretch/>
        </p:blipFill>
        <p:spPr>
          <a:xfrm>
            <a:off x="8837833" y="1341938"/>
            <a:ext cx="2820767" cy="2143783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9688712" y="2961551"/>
            <a:ext cx="441146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0496895" y="2981124"/>
            <a:ext cx="47961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NB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25" name="圖表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7787814"/>
              </p:ext>
            </p:extLst>
          </p:nvPr>
        </p:nvGraphicFramePr>
        <p:xfrm>
          <a:off x="3790201" y="3677686"/>
          <a:ext cx="5047632" cy="2898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947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575" r="9288" b="5671"/>
          <a:stretch/>
        </p:blipFill>
        <p:spPr>
          <a:xfrm>
            <a:off x="5983495" y="1360241"/>
            <a:ext cx="2906506" cy="22108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0" t="11494" r="9497" b="5462"/>
          <a:stretch/>
        </p:blipFill>
        <p:spPr>
          <a:xfrm>
            <a:off x="3106433" y="1365752"/>
            <a:ext cx="2877061" cy="2207798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2" t="11285" r="9288" b="5671"/>
          <a:stretch/>
        </p:blipFill>
        <p:spPr>
          <a:xfrm>
            <a:off x="265992" y="1365751"/>
            <a:ext cx="2832383" cy="216771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72652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64692" y="3016102"/>
            <a:ext cx="862737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094466" y="2981815"/>
            <a:ext cx="434734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786849" y="3035473"/>
            <a:ext cx="862737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826678" y="3017138"/>
            <a:ext cx="428322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RF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574011" y="3035473"/>
            <a:ext cx="862737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688336" y="3045292"/>
            <a:ext cx="65594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4" t="8402" r="8362" b="6389"/>
          <a:stretch/>
        </p:blipFill>
        <p:spPr>
          <a:xfrm>
            <a:off x="265991" y="3618332"/>
            <a:ext cx="2832383" cy="2853312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8552831" y="4305629"/>
            <a:ext cx="3542491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r>
              <a:rPr kumimoji="1" lang="zh-CN" altLang="en-US" kern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has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big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variance</a:t>
            </a:r>
            <a:r>
              <a:rPr kumimoji="1"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</a:t>
            </a:r>
            <a:r>
              <a:rPr kumimoji="1"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dimension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5" t="11575" r="9506" b="5671"/>
          <a:stretch/>
        </p:blipFill>
        <p:spPr>
          <a:xfrm>
            <a:off x="8890000" y="1360241"/>
            <a:ext cx="2898776" cy="2210800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9461340" y="3040780"/>
            <a:ext cx="862737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0575665" y="3025199"/>
            <a:ext cx="47961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NB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8550206" y="5166285"/>
            <a:ext cx="3138186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RF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reveal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 low-arousal property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19" name="圖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9070330"/>
              </p:ext>
            </p:extLst>
          </p:nvPr>
        </p:nvGraphicFramePr>
        <p:xfrm>
          <a:off x="3359013" y="3720077"/>
          <a:ext cx="4733843" cy="2885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3256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285" r="9288" b="5671"/>
          <a:stretch/>
        </p:blipFill>
        <p:spPr>
          <a:xfrm>
            <a:off x="5983495" y="1410648"/>
            <a:ext cx="2870029" cy="219068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575" r="9505" b="5382"/>
          <a:stretch/>
        </p:blipFill>
        <p:spPr>
          <a:xfrm>
            <a:off x="3096406" y="1410648"/>
            <a:ext cx="2887089" cy="220958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1" t="11319" r="9165" b="5637"/>
          <a:stretch/>
        </p:blipFill>
        <p:spPr>
          <a:xfrm>
            <a:off x="226377" y="1410648"/>
            <a:ext cx="2870029" cy="218487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72652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64692" y="3064226"/>
            <a:ext cx="681597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094466" y="3029939"/>
            <a:ext cx="434734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786849" y="3083597"/>
            <a:ext cx="681597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826678" y="3065262"/>
            <a:ext cx="428322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RF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574011" y="3083597"/>
            <a:ext cx="681597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688336" y="3055316"/>
            <a:ext cx="65594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4" t="8751" r="8229" b="6041"/>
          <a:stretch/>
        </p:blipFill>
        <p:spPr>
          <a:xfrm>
            <a:off x="227672" y="3677160"/>
            <a:ext cx="3060523" cy="3060524"/>
          </a:xfrm>
          <a:prstGeom prst="rect">
            <a:avLst/>
          </a:prstGeom>
        </p:spPr>
      </p:pic>
      <p:sp>
        <p:nvSpPr>
          <p:cNvPr id="24" name="文字方塊 23"/>
          <p:cNvSpPr txBox="1"/>
          <p:nvPr/>
        </p:nvSpPr>
        <p:spPr>
          <a:xfrm>
            <a:off x="8870584" y="4517810"/>
            <a:ext cx="356204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r>
              <a:rPr kumimoji="1" lang="zh-CN" altLang="en-US" kern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has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big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variance</a:t>
            </a:r>
            <a:r>
              <a:rPr kumimoji="1"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</a:t>
            </a:r>
            <a:r>
              <a:rPr kumimoji="1"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both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8853524" y="5397296"/>
            <a:ext cx="3138186" cy="1172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But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RF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able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classify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2" t="11364" r="9505" b="5592"/>
          <a:stretch/>
        </p:blipFill>
        <p:spPr>
          <a:xfrm>
            <a:off x="8870584" y="1410648"/>
            <a:ext cx="2870029" cy="2202403"/>
          </a:xfrm>
          <a:prstGeom prst="rect">
            <a:avLst/>
          </a:prstGeom>
        </p:spPr>
      </p:pic>
      <p:sp>
        <p:nvSpPr>
          <p:cNvPr id="26" name="文字方塊 25"/>
          <p:cNvSpPr txBox="1"/>
          <p:nvPr/>
        </p:nvSpPr>
        <p:spPr>
          <a:xfrm>
            <a:off x="9474185" y="3052496"/>
            <a:ext cx="681597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0588510" y="3024215"/>
            <a:ext cx="47961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NB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22" name="圖表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5842631"/>
              </p:ext>
            </p:extLst>
          </p:nvPr>
        </p:nvGraphicFramePr>
        <p:xfrm>
          <a:off x="3364012" y="3766089"/>
          <a:ext cx="5277955" cy="28826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3" name="文字方塊 22"/>
          <p:cNvSpPr txBox="1"/>
          <p:nvPr/>
        </p:nvSpPr>
        <p:spPr>
          <a:xfrm>
            <a:off x="8870584" y="4003361"/>
            <a:ext cx="3285817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Vertical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direction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1099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2" t="11863" r="9506" b="5672"/>
          <a:stretch/>
        </p:blipFill>
        <p:spPr>
          <a:xfrm>
            <a:off x="6016982" y="1113229"/>
            <a:ext cx="2877048" cy="219240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1" t="11285" r="9288" b="5671"/>
          <a:stretch/>
        </p:blipFill>
        <p:spPr>
          <a:xfrm>
            <a:off x="3114306" y="1113230"/>
            <a:ext cx="2885231" cy="2190638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7" t="11863" r="9071" b="5961"/>
          <a:stretch/>
        </p:blipFill>
        <p:spPr>
          <a:xfrm>
            <a:off x="219814" y="1113229"/>
            <a:ext cx="2902675" cy="218084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72652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80734" y="2756966"/>
            <a:ext cx="808235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110508" y="2722679"/>
            <a:ext cx="434734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802891" y="2776337"/>
            <a:ext cx="808235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842720" y="2758002"/>
            <a:ext cx="428322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RF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590053" y="2776337"/>
            <a:ext cx="808235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704378" y="2760756"/>
            <a:ext cx="65594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6" t="8751" r="8264" b="5833"/>
          <a:stretch/>
        </p:blipFill>
        <p:spPr>
          <a:xfrm>
            <a:off x="219814" y="3676770"/>
            <a:ext cx="2768028" cy="278159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575" r="9505" b="6250"/>
          <a:stretch/>
        </p:blipFill>
        <p:spPr>
          <a:xfrm>
            <a:off x="8911056" y="1113230"/>
            <a:ext cx="2879639" cy="2180846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9467101" y="2773583"/>
            <a:ext cx="808235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0581426" y="2758002"/>
            <a:ext cx="47961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NB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19" name="圖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802181"/>
              </p:ext>
            </p:extLst>
          </p:nvPr>
        </p:nvGraphicFramePr>
        <p:xfrm>
          <a:off x="3219728" y="3703339"/>
          <a:ext cx="4873128" cy="27994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4" name="文字方塊 23"/>
          <p:cNvSpPr txBox="1"/>
          <p:nvPr/>
        </p:nvSpPr>
        <p:spPr>
          <a:xfrm>
            <a:off x="8707966" y="3955235"/>
            <a:ext cx="3285817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r>
              <a:rPr kumimoji="1"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similar</a:t>
            </a:r>
            <a:r>
              <a:rPr kumimoji="1"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8707966" y="4965985"/>
            <a:ext cx="3285817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EC:</a:t>
            </a:r>
            <a:r>
              <a:rPr kumimoji="1"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higher</a:t>
            </a:r>
            <a:r>
              <a:rPr kumimoji="1"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8707966" y="5650621"/>
            <a:ext cx="3285817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CNN:</a:t>
            </a:r>
            <a:r>
              <a:rPr kumimoji="1"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higher</a:t>
            </a:r>
            <a:r>
              <a:rPr kumimoji="1"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88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575" r="9288" b="5382"/>
          <a:stretch/>
        </p:blipFill>
        <p:spPr>
          <a:xfrm>
            <a:off x="5964228" y="1066899"/>
            <a:ext cx="2808308" cy="2143576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575" r="9505" b="5382"/>
          <a:stretch/>
        </p:blipFill>
        <p:spPr>
          <a:xfrm>
            <a:off x="3150690" y="1066898"/>
            <a:ext cx="2792500" cy="213719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7" t="11864" r="9288" b="5092"/>
          <a:stretch/>
        </p:blipFill>
        <p:spPr>
          <a:xfrm>
            <a:off x="321344" y="1066898"/>
            <a:ext cx="2829346" cy="215390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72652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27782" y="2673901"/>
            <a:ext cx="518091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157556" y="2639614"/>
            <a:ext cx="434734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849939" y="2693272"/>
            <a:ext cx="518091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889768" y="2674937"/>
            <a:ext cx="428322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RF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637101" y="2693272"/>
            <a:ext cx="518091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751426" y="2677691"/>
            <a:ext cx="65594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4" t="8958" r="8263" b="5833"/>
          <a:stretch/>
        </p:blipFill>
        <p:spPr>
          <a:xfrm>
            <a:off x="321344" y="3553557"/>
            <a:ext cx="3104702" cy="3119958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2" t="11575" r="9722" b="5671"/>
          <a:stretch/>
        </p:blipFill>
        <p:spPr>
          <a:xfrm>
            <a:off x="8793574" y="1066899"/>
            <a:ext cx="2792500" cy="2141166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9458494" y="2694863"/>
            <a:ext cx="518091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0572819" y="2679282"/>
            <a:ext cx="47961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NB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22" name="圖表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5799924"/>
              </p:ext>
            </p:extLst>
          </p:nvPr>
        </p:nvGraphicFramePr>
        <p:xfrm>
          <a:off x="3802461" y="3570816"/>
          <a:ext cx="5309268" cy="30854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006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2324675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Introduction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92699" y="1093566"/>
            <a:ext cx="2146742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Regression</a:t>
            </a:r>
            <a:endParaRPr kumimoji="1" lang="zh-TW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67" y="3123251"/>
            <a:ext cx="562691" cy="729740"/>
          </a:xfrm>
          <a:prstGeom prst="rect">
            <a:avLst/>
          </a:prstGeom>
        </p:spPr>
      </p:pic>
      <p:sp>
        <p:nvSpPr>
          <p:cNvPr id="4" name="向右箭號 3"/>
          <p:cNvSpPr/>
          <p:nvPr/>
        </p:nvSpPr>
        <p:spPr>
          <a:xfrm>
            <a:off x="1631396" y="3245805"/>
            <a:ext cx="730460" cy="48463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397" y="2186544"/>
            <a:ext cx="2884129" cy="262193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590336" y="2186544"/>
            <a:ext cx="2432076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sz="22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(x-axis):</a:t>
            </a:r>
            <a:r>
              <a:rPr kumimoji="1" lang="zh-CN" altLang="en-US" sz="22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kumimoji="1" lang="zh-TW" altLang="en-US" sz="2200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600429" y="2713352"/>
            <a:ext cx="3973062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pleasantness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stimulus,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also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referring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as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sentiment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590336" y="3586764"/>
            <a:ext cx="2401619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sz="22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(y-axis):</a:t>
            </a:r>
            <a:r>
              <a:rPr kumimoji="1" lang="zh-CN" altLang="en-US" sz="22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kumimoji="1" lang="zh-TW" altLang="en-US" sz="2200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600429" y="4129077"/>
            <a:ext cx="5386226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intensity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provoked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stimulus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937844" y="5706111"/>
            <a:ext cx="936118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It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numerical,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thus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regression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approaches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generally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used</a:t>
            </a:r>
            <a:endParaRPr kumimoji="1" lang="zh-TW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149026" y="4818339"/>
            <a:ext cx="4381125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space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(VA-space)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639441" y="1186185"/>
            <a:ext cx="3525324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(based</a:t>
            </a:r>
            <a:r>
              <a:rPr kumimoji="1" lang="zh-CN" altLang="en-US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</a:t>
            </a:r>
            <a:r>
              <a:rPr kumimoji="1" lang="zh-CN" altLang="en-US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Model)</a:t>
            </a:r>
            <a:endParaRPr kumimoji="1" lang="zh-TW" altLang="en-US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8327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7521">
        <p:fade/>
      </p:transition>
    </mc:Choice>
    <mc:Fallback xmlns="">
      <p:transition spd="med" advTm="675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72652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492699" y="1163927"/>
            <a:ext cx="8295701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Though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variance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high,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i="1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EmoPredictor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can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still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catch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expected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position</a:t>
            </a:r>
            <a:endParaRPr kumimoji="1" lang="zh-TW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92700" y="2330823"/>
            <a:ext cx="8295701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Joy,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surprise,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492700" y="2783255"/>
            <a:ext cx="8867201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low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(anger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cover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partly)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492700" y="3235687"/>
            <a:ext cx="5057201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low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low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492699" y="3688119"/>
            <a:ext cx="5984302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Most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predictions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with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expected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direction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492699" y="4559551"/>
            <a:ext cx="829570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What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roles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do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classifiers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play?</a:t>
            </a:r>
            <a:endParaRPr kumimoji="1" lang="zh-TW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492699" y="5159715"/>
            <a:ext cx="8295701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Does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accuracy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classifier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matter?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982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72652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graphicFrame>
        <p:nvGraphicFramePr>
          <p:cNvPr id="13" name="圖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9538274"/>
              </p:ext>
            </p:extLst>
          </p:nvPr>
        </p:nvGraphicFramePr>
        <p:xfrm>
          <a:off x="492699" y="1409975"/>
          <a:ext cx="4650801" cy="25315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圖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749078"/>
              </p:ext>
            </p:extLst>
          </p:nvPr>
        </p:nvGraphicFramePr>
        <p:xfrm>
          <a:off x="492699" y="3937580"/>
          <a:ext cx="4650801" cy="22732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文字方塊 15"/>
          <p:cNvSpPr txBox="1"/>
          <p:nvPr/>
        </p:nvSpPr>
        <p:spPr>
          <a:xfrm>
            <a:off x="4046427" y="1524032"/>
            <a:ext cx="962474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向右箭號 1"/>
          <p:cNvSpPr/>
          <p:nvPr/>
        </p:nvSpPr>
        <p:spPr>
          <a:xfrm rot="5400000">
            <a:off x="2185810" y="2549993"/>
            <a:ext cx="489993" cy="28405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407108" y="3233796"/>
            <a:ext cx="508442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Though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can</a:t>
            </a:r>
            <a:r>
              <a:rPr kumimoji="1" lang="en-US" altLang="zh-CN" sz="2000" kern="0" dirty="0" smtClean="0">
                <a:ea typeface="微软雅黑" panose="020B0503020204020204" pitchFamily="34" charset="-122"/>
                <a:cs typeface="+mn-ea"/>
                <a:sym typeface="+mn-lt"/>
              </a:rPr>
              <a:t>not</a:t>
            </a:r>
            <a:r>
              <a:rPr kumimoji="1" lang="zh-CN" altLang="en-US" sz="2000" kern="0" dirty="0" smtClean="0">
                <a:latin typeface="+mn-ea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+mn-ea"/>
                <a:cs typeface="+mn-ea"/>
                <a:sym typeface="+mn-lt"/>
              </a:rPr>
              <a:t>detect</a:t>
            </a:r>
            <a:r>
              <a:rPr kumimoji="1" lang="zh-CN" altLang="en-US" sz="2000" kern="0" dirty="0">
                <a:latin typeface="+mn-ea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+mn-ea"/>
                <a:cs typeface="+mn-ea"/>
                <a:sym typeface="+mn-lt"/>
              </a:rPr>
              <a:t>surprise,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88711" y="5736425"/>
            <a:ext cx="962474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407107" y="3648471"/>
            <a:ext cx="57131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still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shows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expected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trend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51333" y="940525"/>
            <a:ext cx="6393097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Classification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performance</a:t>
            </a:r>
            <a:r>
              <a:rPr kumimoji="1"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performance</a:t>
            </a:r>
            <a:r>
              <a:rPr kumimoji="1"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057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72652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7" t="11863" r="9071" b="5961"/>
          <a:stretch/>
        </p:blipFill>
        <p:spPr>
          <a:xfrm>
            <a:off x="4441696" y="1495887"/>
            <a:ext cx="3651160" cy="2743200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5459041" y="3568666"/>
            <a:ext cx="808235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650742" y="3569503"/>
            <a:ext cx="434734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575" r="9505" b="6250"/>
          <a:stretch/>
        </p:blipFill>
        <p:spPr>
          <a:xfrm>
            <a:off x="8180433" y="1477116"/>
            <a:ext cx="3646970" cy="2761971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9167161" y="3574325"/>
            <a:ext cx="808235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0313978" y="3560417"/>
            <a:ext cx="47961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NB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46690" y="1011559"/>
            <a:ext cx="6120586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Classification</a:t>
            </a:r>
            <a:r>
              <a:rPr kumimoji="1"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performance</a:t>
            </a:r>
            <a:r>
              <a:rPr kumimoji="1"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performance</a:t>
            </a:r>
            <a:r>
              <a:rPr kumimoji="1"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r>
              <a:rPr kumimoji="1"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NB</a:t>
            </a:r>
            <a:endParaRPr kumimoji="1" lang="zh-TW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09600" y="4537210"/>
            <a:ext cx="85575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Naïve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Bayes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performs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better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than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Classifier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29" name="圖表 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0099355"/>
              </p:ext>
            </p:extLst>
          </p:nvPr>
        </p:nvGraphicFramePr>
        <p:xfrm>
          <a:off x="274820" y="1495887"/>
          <a:ext cx="4079299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0" name="文字方塊 29"/>
          <p:cNvSpPr txBox="1"/>
          <p:nvPr/>
        </p:nvSpPr>
        <p:spPr>
          <a:xfrm>
            <a:off x="609600" y="5057972"/>
            <a:ext cx="85575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But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Naïve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Bayes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not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what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expect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17725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72652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169250" y="5384021"/>
            <a:ext cx="8611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If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misclassified,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still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could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correctly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predicted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combining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r>
              <a:rPr kumimoji="1" lang="zh-CN" altLang="en-US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distribution</a:t>
            </a:r>
            <a:r>
              <a:rPr kumimoji="1" lang="zh-CN" altLang="en-US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posterior</a:t>
            </a:r>
            <a:r>
              <a:rPr kumimoji="1" lang="zh-CN" altLang="en-US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distribution</a:t>
            </a:r>
            <a:endParaRPr kumimoji="1" lang="zh-TW" altLang="en-US" sz="2000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15" name="圖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3410107"/>
              </p:ext>
            </p:extLst>
          </p:nvPr>
        </p:nvGraphicFramePr>
        <p:xfrm>
          <a:off x="1169250" y="1539283"/>
          <a:ext cx="4502267" cy="27490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圖表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5005729"/>
              </p:ext>
            </p:extLst>
          </p:nvPr>
        </p:nvGraphicFramePr>
        <p:xfrm>
          <a:off x="6235773" y="1539283"/>
          <a:ext cx="4560564" cy="27490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文字方塊 18"/>
          <p:cNvSpPr txBox="1"/>
          <p:nvPr/>
        </p:nvSpPr>
        <p:spPr>
          <a:xfrm>
            <a:off x="1791571" y="1161361"/>
            <a:ext cx="3209533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Classification</a:t>
            </a:r>
            <a:r>
              <a:rPr kumimoji="1" lang="zh-CN" altLang="en-US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performance</a:t>
            </a:r>
            <a:r>
              <a:rPr kumimoji="1" lang="zh-CN" altLang="en-US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(overall)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6911288" y="1119335"/>
            <a:ext cx="2962671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performance</a:t>
            </a:r>
            <a:r>
              <a:rPr kumimoji="1" lang="zh-CN" altLang="en-US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(overall)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169250" y="4660938"/>
            <a:ext cx="983563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Naïve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Bayes: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higher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classification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performance,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lower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performance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3067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72652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92699" y="896673"/>
            <a:ext cx="3886000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Leave-one-out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validation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8" t="10996" r="9335" b="5382"/>
          <a:stretch/>
        </p:blipFill>
        <p:spPr>
          <a:xfrm>
            <a:off x="492699" y="1597148"/>
            <a:ext cx="2885501" cy="2217845"/>
          </a:xfrm>
          <a:prstGeom prst="rect">
            <a:avLst/>
          </a:prstGeom>
        </p:spPr>
      </p:pic>
      <p:sp>
        <p:nvSpPr>
          <p:cNvPr id="26" name="文字方塊 25"/>
          <p:cNvSpPr txBox="1"/>
          <p:nvPr/>
        </p:nvSpPr>
        <p:spPr>
          <a:xfrm>
            <a:off x="2116541" y="3260886"/>
            <a:ext cx="63831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575" r="9723" b="5671"/>
          <a:stretch/>
        </p:blipFill>
        <p:spPr>
          <a:xfrm>
            <a:off x="3378200" y="1597148"/>
            <a:ext cx="2870200" cy="2194858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5002042" y="3260885"/>
            <a:ext cx="47801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574" r="9505" b="5093"/>
          <a:stretch/>
        </p:blipFill>
        <p:spPr>
          <a:xfrm>
            <a:off x="6263700" y="1597148"/>
            <a:ext cx="2857887" cy="2194858"/>
          </a:xfrm>
          <a:prstGeom prst="rect">
            <a:avLst/>
          </a:prstGeom>
        </p:spPr>
      </p:pic>
      <p:sp>
        <p:nvSpPr>
          <p:cNvPr id="30" name="文字方塊 29"/>
          <p:cNvSpPr txBox="1"/>
          <p:nvPr/>
        </p:nvSpPr>
        <p:spPr>
          <a:xfrm>
            <a:off x="7872242" y="3260884"/>
            <a:ext cx="96051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0" t="11622" r="9552" b="5624"/>
          <a:stretch/>
        </p:blipFill>
        <p:spPr>
          <a:xfrm>
            <a:off x="9133901" y="1597148"/>
            <a:ext cx="2885548" cy="2194858"/>
          </a:xfrm>
          <a:prstGeom prst="rect">
            <a:avLst/>
          </a:prstGeom>
        </p:spPr>
      </p:pic>
      <p:sp>
        <p:nvSpPr>
          <p:cNvPr id="31" name="文字方塊 30"/>
          <p:cNvSpPr txBox="1"/>
          <p:nvPr/>
        </p:nvSpPr>
        <p:spPr>
          <a:xfrm>
            <a:off x="10633736" y="3260884"/>
            <a:ext cx="1346844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7" t="11882" r="9543" b="5942"/>
          <a:stretch/>
        </p:blipFill>
        <p:spPr>
          <a:xfrm>
            <a:off x="492698" y="4022209"/>
            <a:ext cx="2885501" cy="218528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863" r="9723" b="5382"/>
          <a:stretch/>
        </p:blipFill>
        <p:spPr>
          <a:xfrm>
            <a:off x="3430233" y="4022209"/>
            <a:ext cx="2818167" cy="2155069"/>
          </a:xfrm>
          <a:prstGeom prst="rect">
            <a:avLst/>
          </a:prstGeom>
        </p:spPr>
      </p:pic>
      <p:sp>
        <p:nvSpPr>
          <p:cNvPr id="32" name="文字方塊 31"/>
          <p:cNvSpPr txBox="1"/>
          <p:nvPr/>
        </p:nvSpPr>
        <p:spPr>
          <a:xfrm>
            <a:off x="2084413" y="5623085"/>
            <a:ext cx="75212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4869158" y="5623084"/>
            <a:ext cx="894797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7" t="11284" r="9506" b="5093"/>
          <a:stretch/>
        </p:blipFill>
        <p:spPr>
          <a:xfrm>
            <a:off x="6300434" y="4022209"/>
            <a:ext cx="2821153" cy="2168386"/>
          </a:xfrm>
          <a:prstGeom prst="rect">
            <a:avLst/>
          </a:prstGeom>
        </p:spPr>
      </p:pic>
      <p:sp>
        <p:nvSpPr>
          <p:cNvPr id="34" name="文字方塊 33"/>
          <p:cNvSpPr txBox="1"/>
          <p:nvPr/>
        </p:nvSpPr>
        <p:spPr>
          <a:xfrm>
            <a:off x="7784370" y="5623084"/>
            <a:ext cx="56457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575" r="9505" b="5671"/>
          <a:stretch/>
        </p:blipFill>
        <p:spPr>
          <a:xfrm>
            <a:off x="9175693" y="4022209"/>
            <a:ext cx="2868129" cy="2187426"/>
          </a:xfrm>
          <a:prstGeom prst="rect">
            <a:avLst/>
          </a:prstGeom>
        </p:spPr>
      </p:pic>
      <p:sp>
        <p:nvSpPr>
          <p:cNvPr id="35" name="文字方塊 34"/>
          <p:cNvSpPr txBox="1"/>
          <p:nvPr/>
        </p:nvSpPr>
        <p:spPr>
          <a:xfrm>
            <a:off x="10742580" y="5623084"/>
            <a:ext cx="957313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9175693" y="913656"/>
            <a:ext cx="2816797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Classifier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20529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6015038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489909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Evaluation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55" y="1364673"/>
            <a:ext cx="8368145" cy="3340166"/>
          </a:xfrm>
          <a:prstGeom prst="rect">
            <a:avLst/>
          </a:prstGeom>
        </p:spPr>
      </p:pic>
      <p:cxnSp>
        <p:nvCxnSpPr>
          <p:cNvPr id="19" name="直線接點 18"/>
          <p:cNvCxnSpPr/>
          <p:nvPr/>
        </p:nvCxnSpPr>
        <p:spPr>
          <a:xfrm flipH="1">
            <a:off x="2743200" y="1769919"/>
            <a:ext cx="9622" cy="3522517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  <a:alpha val="67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6214199" y="1749227"/>
            <a:ext cx="6492" cy="3543209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  <a:alpha val="67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3652578" y="4880015"/>
            <a:ext cx="142859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Fitting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109211" y="4880014"/>
            <a:ext cx="1795684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3105152" y="5300850"/>
            <a:ext cx="25234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fitting</a:t>
            </a:r>
            <a:r>
              <a:rPr kumimoji="1" lang="zh-CN" altLang="en-US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good?</a:t>
            </a:r>
            <a:endParaRPr kumimoji="1" lang="zh-TW" altLang="en-US" sz="2000" ker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6444060" y="5280673"/>
            <a:ext cx="529183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Does</a:t>
            </a:r>
            <a:r>
              <a:rPr kumimoji="1" lang="zh-CN" altLang="en-US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fit</a:t>
            </a:r>
            <a:r>
              <a:rPr kumimoji="1" lang="zh-CN" altLang="en-US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ground</a:t>
            </a:r>
            <a:r>
              <a:rPr kumimoji="1" lang="zh-CN" altLang="en-US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truth</a:t>
            </a:r>
            <a:r>
              <a:rPr kumimoji="1" lang="zh-CN" altLang="en-US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well?</a:t>
            </a:r>
            <a:endParaRPr kumimoji="1" lang="zh-TW" altLang="en-US" sz="2000" ker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278718" y="5888447"/>
            <a:ext cx="2113079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Evaluation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7109211" y="5896518"/>
            <a:ext cx="2521844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Evaluation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4891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7295628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588663" cy="1369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295628" y="142981"/>
            <a:ext cx="370372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Classifier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0" r="7262" b="5634"/>
          <a:stretch/>
        </p:blipFill>
        <p:spPr>
          <a:xfrm>
            <a:off x="49783" y="1711597"/>
            <a:ext cx="2950589" cy="246191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1" r="6998" b="5634"/>
          <a:stretch/>
        </p:blipFill>
        <p:spPr>
          <a:xfrm>
            <a:off x="3000372" y="1695450"/>
            <a:ext cx="3007299" cy="2478064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7" r="7261" b="5278"/>
          <a:stretch/>
        </p:blipFill>
        <p:spPr>
          <a:xfrm>
            <a:off x="6204204" y="1711597"/>
            <a:ext cx="2971801" cy="2481158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8" r="7787" b="5278"/>
          <a:stretch/>
        </p:blipFill>
        <p:spPr>
          <a:xfrm>
            <a:off x="9176005" y="1730838"/>
            <a:ext cx="2930267" cy="2461917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9" r="6377" b="5503"/>
          <a:stretch/>
        </p:blipFill>
        <p:spPr>
          <a:xfrm>
            <a:off x="49784" y="4216378"/>
            <a:ext cx="3079179" cy="2532937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1" r="6998" b="5634"/>
          <a:stretch/>
        </p:blipFill>
        <p:spPr>
          <a:xfrm>
            <a:off x="6204204" y="4211996"/>
            <a:ext cx="2971801" cy="2448813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3" r="6209" b="5989"/>
          <a:stretch/>
        </p:blipFill>
        <p:spPr>
          <a:xfrm>
            <a:off x="9208020" y="4192755"/>
            <a:ext cx="2866235" cy="2360254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0" r="6210" b="5634"/>
          <a:stretch/>
        </p:blipFill>
        <p:spPr>
          <a:xfrm>
            <a:off x="3160978" y="4211996"/>
            <a:ext cx="2873807" cy="2368064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244174" y="3576315"/>
            <a:ext cx="47801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238889" y="3574124"/>
            <a:ext cx="47801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8278487" y="3583744"/>
            <a:ext cx="957313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1116942" y="3574123"/>
            <a:ext cx="957313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43533" y="6167639"/>
            <a:ext cx="96051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322712" y="6026447"/>
            <a:ext cx="96051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7800645" y="6045661"/>
            <a:ext cx="1346844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10641137" y="5972412"/>
            <a:ext cx="1346844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-16552" y="981794"/>
            <a:ext cx="763904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with</a:t>
            </a:r>
            <a:r>
              <a:rPr kumimoji="1" lang="zh-CN" altLang="en-US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sentiment</a:t>
            </a:r>
            <a:r>
              <a:rPr kumimoji="1" lang="zh-CN" altLang="en-US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polar</a:t>
            </a:r>
            <a:r>
              <a:rPr kumimoji="1" lang="zh-CN" altLang="en-US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perform</a:t>
            </a:r>
            <a:r>
              <a:rPr kumimoji="1" lang="zh-CN" altLang="en-US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well</a:t>
            </a:r>
            <a:endParaRPr kumimoji="1" lang="zh-TW" altLang="en-US" sz="2400" ker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9163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721894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588663" cy="1369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88560" y="965785"/>
            <a:ext cx="8307187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with</a:t>
            </a:r>
            <a:r>
              <a:rPr kumimoji="1" lang="zh-CN" altLang="en-US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polar</a:t>
            </a:r>
            <a:r>
              <a:rPr kumimoji="1" lang="zh-CN" altLang="en-US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less</a:t>
            </a:r>
            <a:r>
              <a:rPr kumimoji="1" lang="zh-CN" altLang="en-US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distinguishable</a:t>
            </a:r>
            <a:endParaRPr kumimoji="1" lang="zh-TW" altLang="en-US" sz="2400" ker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7" r="7786" b="5989"/>
          <a:stretch/>
        </p:blipFill>
        <p:spPr>
          <a:xfrm>
            <a:off x="149799" y="1724592"/>
            <a:ext cx="2935657" cy="244792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4" r="7787" b="5278"/>
          <a:stretch/>
        </p:blipFill>
        <p:spPr>
          <a:xfrm>
            <a:off x="3101010" y="1724592"/>
            <a:ext cx="2928937" cy="245306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3" r="7722" b="5332"/>
          <a:stretch/>
        </p:blipFill>
        <p:spPr>
          <a:xfrm>
            <a:off x="6172201" y="1740702"/>
            <a:ext cx="2876609" cy="243181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8" r="7787" b="5278"/>
          <a:stretch/>
        </p:blipFill>
        <p:spPr>
          <a:xfrm>
            <a:off x="9064364" y="1740702"/>
            <a:ext cx="2922164" cy="245510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9" r="7215" b="5278"/>
          <a:stretch/>
        </p:blipFill>
        <p:spPr>
          <a:xfrm>
            <a:off x="149799" y="4299954"/>
            <a:ext cx="2935657" cy="244332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7" r="7524" b="5634"/>
          <a:stretch/>
        </p:blipFill>
        <p:spPr>
          <a:xfrm>
            <a:off x="3101010" y="4299955"/>
            <a:ext cx="2928937" cy="244385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7" r="7261" b="5634"/>
          <a:stretch/>
        </p:blipFill>
        <p:spPr>
          <a:xfrm>
            <a:off x="6172201" y="4299954"/>
            <a:ext cx="2937514" cy="2443323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6" r="7261" b="6345"/>
          <a:stretch/>
        </p:blipFill>
        <p:spPr>
          <a:xfrm>
            <a:off x="9116692" y="4299954"/>
            <a:ext cx="2900362" cy="2416968"/>
          </a:xfrm>
          <a:prstGeom prst="rect">
            <a:avLst/>
          </a:prstGeom>
        </p:spPr>
      </p:pic>
      <p:sp>
        <p:nvSpPr>
          <p:cNvPr id="30" name="文字方塊 29"/>
          <p:cNvSpPr txBox="1"/>
          <p:nvPr/>
        </p:nvSpPr>
        <p:spPr>
          <a:xfrm>
            <a:off x="455608" y="3617604"/>
            <a:ext cx="75212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3490025" y="3617603"/>
            <a:ext cx="752129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8118931" y="3617602"/>
            <a:ext cx="894797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10890287" y="3617601"/>
            <a:ext cx="894797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92699" y="6103152"/>
            <a:ext cx="56457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3583800" y="6183164"/>
            <a:ext cx="56457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8254058" y="6128403"/>
            <a:ext cx="63831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1146768" y="6128402"/>
            <a:ext cx="63831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3866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672652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8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800" kern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492699" y="1163927"/>
            <a:ext cx="829570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Behaviors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92699" y="1929175"/>
            <a:ext cx="82957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influenced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interface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492700" y="2579781"/>
            <a:ext cx="53405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influenced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idiographic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personalities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92245" y="3062219"/>
            <a:ext cx="5687384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People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have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polar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feelings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negative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44" y="3747446"/>
            <a:ext cx="9550400" cy="2349500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2510686" y="6135057"/>
            <a:ext cx="1651411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Extroversion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597694" y="6164091"/>
            <a:ext cx="1908913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Agreeableness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052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2212465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Conclusion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92699" y="1173799"/>
            <a:ext cx="10289996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parametric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proposed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quantifiably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analyze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50169" y="1746263"/>
            <a:ext cx="88072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Integrate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deterministic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classifier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into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parametric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50170" y="2253677"/>
            <a:ext cx="942254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Not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only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provided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but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also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potential</a:t>
            </a:r>
            <a:r>
              <a:rPr kumimoji="1" lang="zh-CN" altLang="en-US" sz="20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sz="20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trend</a:t>
            </a:r>
            <a:r>
              <a:rPr kumimoji="1" lang="zh-CN" altLang="en-US" sz="20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with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strength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available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92699" y="3367411"/>
            <a:ext cx="1042295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Flexible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Scalable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92698" y="5259820"/>
            <a:ext cx="1042295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Balance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misclassification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problem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divergence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problem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50169" y="3973731"/>
            <a:ext cx="590257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Posteriors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can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replaced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any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classifiers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50169" y="4472154"/>
            <a:ext cx="290175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can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increased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0169" y="5881285"/>
            <a:ext cx="1052563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Reduce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influence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misclassification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divergence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at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same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time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316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266771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Related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Work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92699" y="1093566"/>
            <a:ext cx="4620176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Determinative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Classification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948442" y="1827610"/>
            <a:ext cx="10746853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Shiyang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W.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etc.,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Classification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Microblog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Texts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Using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Sequential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Rules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2014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932656" y="2377454"/>
            <a:ext cx="10224942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Maria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etc.,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Sentiment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Polarity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Detection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Spanish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Reviews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Combining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Supervised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Unsupervised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approaches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2013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32656" y="3270373"/>
            <a:ext cx="7422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>
                <a:solidFill>
                  <a:srgbClr val="000000"/>
                </a:solidFill>
                <a:latin typeface="Lucida Grande" charset="0"/>
              </a:rPr>
              <a:t>Mass</a:t>
            </a:r>
            <a:r>
              <a:rPr lang="zh-CN" altLang="en-US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Lucida Grande" charset="0"/>
              </a:rPr>
              <a:t>etc.,</a:t>
            </a:r>
            <a:r>
              <a:rPr lang="zh-CN" altLang="en-US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TW" i="1" dirty="0">
                <a:solidFill>
                  <a:srgbClr val="000000"/>
                </a:solidFill>
                <a:latin typeface="Lucida Grande" charset="0"/>
              </a:rPr>
              <a:t>Learning word vectors for sentiment analysis</a:t>
            </a:r>
            <a:r>
              <a:rPr lang="en-US" altLang="zh-CN" dirty="0">
                <a:solidFill>
                  <a:srgbClr val="000000"/>
                </a:solidFill>
                <a:latin typeface="Lucida Grande" charset="0"/>
              </a:rPr>
              <a:t>,</a:t>
            </a:r>
            <a:r>
              <a:rPr lang="zh-CN" altLang="en-US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Lucida Grande" charset="0"/>
              </a:rPr>
              <a:t>2011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932656" y="3791390"/>
            <a:ext cx="8433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>
                <a:solidFill>
                  <a:srgbClr val="000000"/>
                </a:solidFill>
                <a:latin typeface="Lucida Grande" charset="0"/>
              </a:rPr>
              <a:t>Yoon,</a:t>
            </a:r>
            <a:r>
              <a:rPr lang="zh-CN" altLang="en-US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i="1">
                <a:solidFill>
                  <a:srgbClr val="000000"/>
                </a:solidFill>
                <a:latin typeface="Lucida Grande" charset="0"/>
              </a:rPr>
              <a:t>Convolutional</a:t>
            </a:r>
            <a:r>
              <a:rPr lang="zh-CN" altLang="en-US" i="1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i="1">
                <a:solidFill>
                  <a:srgbClr val="000000"/>
                </a:solidFill>
                <a:latin typeface="Lucida Grande" charset="0"/>
              </a:rPr>
              <a:t>Neural</a:t>
            </a:r>
            <a:r>
              <a:rPr lang="zh-CN" altLang="en-US" i="1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i="1">
                <a:solidFill>
                  <a:srgbClr val="000000"/>
                </a:solidFill>
                <a:latin typeface="Lucida Grande" charset="0"/>
              </a:rPr>
              <a:t>Networks</a:t>
            </a:r>
            <a:r>
              <a:rPr lang="zh-CN" altLang="en-US" i="1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i="1">
                <a:solidFill>
                  <a:srgbClr val="000000"/>
                </a:solidFill>
                <a:latin typeface="Lucida Grande" charset="0"/>
              </a:rPr>
              <a:t>for</a:t>
            </a:r>
            <a:r>
              <a:rPr lang="zh-CN" altLang="en-US" i="1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i="1">
                <a:solidFill>
                  <a:srgbClr val="000000"/>
                </a:solidFill>
                <a:latin typeface="Lucida Grande" charset="0"/>
              </a:rPr>
              <a:t>Sentence</a:t>
            </a:r>
            <a:r>
              <a:rPr lang="zh-CN" altLang="en-US" i="1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i="1">
                <a:solidFill>
                  <a:srgbClr val="000000"/>
                </a:solidFill>
                <a:latin typeface="Lucida Grande" charset="0"/>
              </a:rPr>
              <a:t>Classification</a:t>
            </a:r>
            <a:r>
              <a:rPr lang="en-US" altLang="zh-CN">
                <a:solidFill>
                  <a:srgbClr val="000000"/>
                </a:solidFill>
                <a:latin typeface="Lucida Grande" charset="0"/>
              </a:rPr>
              <a:t>,</a:t>
            </a:r>
            <a:r>
              <a:rPr lang="zh-CN" altLang="en-US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Lucida Grande" charset="0"/>
              </a:rPr>
              <a:t>2014</a:t>
            </a:r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492699" y="4411728"/>
            <a:ext cx="399179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Regression</a:t>
            </a:r>
            <a:r>
              <a:rPr kumimoji="1"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Approaches</a:t>
            </a:r>
            <a:endParaRPr kumimoji="1" lang="zh-TW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948442" y="5078335"/>
            <a:ext cx="7996100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Daniel.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etc.,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Modelling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Facebook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Posts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2016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948442" y="5593585"/>
            <a:ext cx="7707559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kern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Jin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W.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etc.,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Community-Based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Weighted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Graph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Valence-Arousal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Affective</a:t>
            </a:r>
            <a:r>
              <a:rPr kumimoji="1" lang="zh-CN" altLang="en-US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Words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2016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8817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394">
        <p:fade/>
      </p:transition>
    </mc:Choice>
    <mc:Fallback xmlns="">
      <p:transition spd="med" advTm="4039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0"/>
            <a:ext cx="8092857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2212465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Conclusion</a:t>
            </a:r>
            <a:endParaRPr kumimoji="1" lang="zh-TW" altLang="en-US" sz="28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92700" y="1349425"/>
            <a:ext cx="1042295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Wingdings" charset="2"/>
              <a:buChar char="l"/>
            </a:pP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</a:t>
            </a:r>
            <a:r>
              <a:rPr kumimoji="1"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Behaviors</a:t>
            </a:r>
            <a:endParaRPr kumimoji="1" lang="zh-TW" altLang="en-US" sz="2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50170" y="1955745"/>
            <a:ext cx="84672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positive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people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tend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higher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combination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with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higher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50170" y="2892659"/>
            <a:ext cx="10573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negative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emotions,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variance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dimension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individual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4107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977461" y="2727434"/>
            <a:ext cx="3373039" cy="10525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4800" kern="0">
                <a:ea typeface="微软雅黑" panose="020B0503020204020204" pitchFamily="34" charset="-122"/>
                <a:cs typeface="+mn-ea"/>
                <a:sym typeface="+mn-lt"/>
              </a:rPr>
              <a:t>Thank</a:t>
            </a:r>
            <a:r>
              <a:rPr kumimoji="1" lang="zh-CN" altLang="en-US" sz="4800" kern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4800" kern="0">
                <a:ea typeface="微软雅黑" panose="020B0503020204020204" pitchFamily="34" charset="-122"/>
                <a:cs typeface="+mn-ea"/>
                <a:sym typeface="+mn-lt"/>
              </a:rPr>
              <a:t>you.</a:t>
            </a:r>
            <a:endParaRPr kumimoji="1" lang="zh-TW" altLang="en-US" sz="4800" kern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9015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266771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Related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Work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784" y="4635866"/>
            <a:ext cx="3855463" cy="95958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784" y="2538157"/>
            <a:ext cx="3855463" cy="93465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784" y="3577607"/>
            <a:ext cx="3855463" cy="959505"/>
          </a:xfrm>
          <a:prstGeom prst="rect">
            <a:avLst/>
          </a:prstGeom>
        </p:spPr>
      </p:pic>
      <p:sp>
        <p:nvSpPr>
          <p:cNvPr id="11" name="右大括弧 10"/>
          <p:cNvSpPr/>
          <p:nvPr/>
        </p:nvSpPr>
        <p:spPr>
          <a:xfrm>
            <a:off x="7188347" y="2897654"/>
            <a:ext cx="471487" cy="244347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547" y="2777499"/>
            <a:ext cx="585009" cy="585009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246432" y="3577607"/>
            <a:ext cx="1946535" cy="96949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Stop</a:t>
            </a:r>
            <a:r>
              <a:rPr kumimoji="1" lang="zh-CN" altLang="en-US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it!</a:t>
            </a:r>
            <a:r>
              <a:rPr kumimoji="1" lang="zh-CN" altLang="en-US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It’s</a:t>
            </a:r>
            <a:r>
              <a:rPr kumimoji="1" lang="zh-CN" altLang="en-US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not</a:t>
            </a:r>
            <a:r>
              <a:rPr kumimoji="1" lang="zh-CN" altLang="en-US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funny!</a:t>
            </a:r>
            <a:endParaRPr kumimoji="1" lang="zh-TW" altLang="en-US" sz="2000" b="1" i="1" kern="0">
              <a:latin typeface="Times New Roman" charset="0"/>
              <a:ea typeface="Times New Roman" charset="0"/>
              <a:cs typeface="Times New Roman" charset="0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770934" y="3853163"/>
            <a:ext cx="1257075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endParaRPr kumimoji="1" lang="zh-TW" altLang="en-US" sz="2200" b="1" ker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546" y="3764854"/>
            <a:ext cx="585009" cy="585009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545" y="4823152"/>
            <a:ext cx="585009" cy="585009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5820980" y="110664"/>
            <a:ext cx="5492783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400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sz="24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Traditional</a:t>
            </a:r>
            <a:r>
              <a:rPr kumimoji="1" lang="zh-CN" altLang="en-US" sz="24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Definition</a:t>
            </a:r>
            <a:endParaRPr kumimoji="1" lang="zh-TW" altLang="en-US" sz="2400" b="1" i="1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23743" y="1387183"/>
            <a:ext cx="5455340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label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or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verify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endParaRPr kumimoji="1" lang="zh-TW" altLang="en-US" sz="2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右大括弧 18"/>
          <p:cNvSpPr/>
          <p:nvPr/>
        </p:nvSpPr>
        <p:spPr>
          <a:xfrm>
            <a:off x="9133477" y="2752082"/>
            <a:ext cx="471487" cy="271462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9832213" y="2249257"/>
            <a:ext cx="1005403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sz="2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9832213" y="2940362"/>
            <a:ext cx="1194558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endParaRPr kumimoji="1" lang="zh-TW" altLang="en-US" sz="2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9832213" y="3607491"/>
            <a:ext cx="1277914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endParaRPr kumimoji="1" lang="zh-TW" altLang="en-US" sz="2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9850408" y="4220708"/>
            <a:ext cx="1066318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Happy</a:t>
            </a:r>
            <a:endParaRPr kumimoji="1" lang="zh-TW" altLang="en-US" sz="2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9867757" y="4826450"/>
            <a:ext cx="758541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endParaRPr kumimoji="1" lang="zh-TW" altLang="en-US" sz="2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9866569" y="5365650"/>
            <a:ext cx="1281120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2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1147689" y="2315990"/>
            <a:ext cx="644728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0.23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1161977" y="2991807"/>
            <a:ext cx="678391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0.55</a:t>
            </a:r>
            <a:endParaRPr kumimoji="1" lang="zh-TW" altLang="en-US" b="1" ker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11161977" y="3656962"/>
            <a:ext cx="644728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0.18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11161977" y="4279253"/>
            <a:ext cx="644728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0.01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11161977" y="5434986"/>
            <a:ext cx="644728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0.01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11172681" y="4847632"/>
            <a:ext cx="644728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0.02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1753" y="6370695"/>
            <a:ext cx="31651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>
                <a:solidFill>
                  <a:srgbClr val="0070C0"/>
                </a:solidFill>
              </a:rPr>
              <a:t>[</a:t>
            </a:r>
            <a:r>
              <a:rPr lang="en-US" altLang="zh-TW" i="1">
                <a:solidFill>
                  <a:srgbClr val="0070C0"/>
                </a:solidFill>
              </a:rPr>
              <a:t>Argueta, Carlos </a:t>
            </a:r>
            <a:r>
              <a:rPr lang="en-US" altLang="zh-CN" i="1">
                <a:solidFill>
                  <a:srgbClr val="0070C0"/>
                </a:solidFill>
              </a:rPr>
              <a:t>etc.,</a:t>
            </a:r>
            <a:r>
              <a:rPr lang="zh-CN" altLang="en-US" i="1" dirty="0">
                <a:solidFill>
                  <a:srgbClr val="0070C0"/>
                </a:solidFill>
              </a:rPr>
              <a:t> </a:t>
            </a:r>
            <a:r>
              <a:rPr lang="en-US" altLang="zh-TW" i="1" dirty="0">
                <a:solidFill>
                  <a:srgbClr val="0070C0"/>
                </a:solidFill>
              </a:rPr>
              <a:t>2015</a:t>
            </a:r>
            <a:r>
              <a:rPr lang="en-US" altLang="zh-CN" i="1" dirty="0">
                <a:solidFill>
                  <a:srgbClr val="0070C0"/>
                </a:solidFill>
              </a:rPr>
              <a:t>]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8</a:t>
            </a:fld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16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7571">
        <p:fade/>
      </p:transition>
    </mc:Choice>
    <mc:Fallback xmlns="">
      <p:transition spd="med" advTm="375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149516" cy="7686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699" y="30642"/>
            <a:ext cx="2667718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Related</a:t>
            </a:r>
            <a:r>
              <a:rPr kumimoji="1" lang="zh-CN" altLang="en-US" sz="3200" kern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3200" kern="0">
                <a:latin typeface="Arial"/>
                <a:ea typeface="Times New Roman" charset="0"/>
                <a:cs typeface="Arial"/>
                <a:sym typeface="+mn-lt"/>
              </a:rPr>
              <a:t>Work</a:t>
            </a:r>
            <a:endParaRPr kumimoji="1" lang="zh-TW" altLang="en-US" sz="3200" kern="0">
              <a:latin typeface="Arial"/>
              <a:ea typeface="Times New Roman" charset="0"/>
              <a:cs typeface="Arial"/>
              <a:sym typeface="+mn-lt"/>
            </a:endParaRP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625" y="4875276"/>
            <a:ext cx="4236710" cy="1054470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625" y="2365377"/>
            <a:ext cx="4236710" cy="1027081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625" y="3606674"/>
            <a:ext cx="4236710" cy="1054385"/>
          </a:xfrm>
          <a:prstGeom prst="rect">
            <a:avLst/>
          </a:prstGeom>
        </p:spPr>
      </p:pic>
      <p:sp>
        <p:nvSpPr>
          <p:cNvPr id="28" name="右大括弧 27"/>
          <p:cNvSpPr/>
          <p:nvPr/>
        </p:nvSpPr>
        <p:spPr>
          <a:xfrm>
            <a:off x="8024527" y="2791910"/>
            <a:ext cx="471487" cy="271462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323" y="2515379"/>
            <a:ext cx="727075" cy="727075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322" y="3770328"/>
            <a:ext cx="727075" cy="727075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322" y="5038973"/>
            <a:ext cx="727075" cy="727075"/>
          </a:xfrm>
          <a:prstGeom prst="rect">
            <a:avLst/>
          </a:prstGeom>
        </p:spPr>
      </p:pic>
      <p:sp>
        <p:nvSpPr>
          <p:cNvPr id="34" name="文字方塊 33"/>
          <p:cNvSpPr txBox="1"/>
          <p:nvPr/>
        </p:nvSpPr>
        <p:spPr>
          <a:xfrm>
            <a:off x="8723263" y="2289085"/>
            <a:ext cx="1005403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sz="2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8723263" y="2980190"/>
            <a:ext cx="1194558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endParaRPr kumimoji="1" lang="zh-TW" altLang="en-US" sz="2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8723263" y="3647319"/>
            <a:ext cx="1277914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endParaRPr kumimoji="1" lang="zh-TW" altLang="en-US" sz="2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8741458" y="4260536"/>
            <a:ext cx="1066318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Happy</a:t>
            </a:r>
            <a:endParaRPr kumimoji="1" lang="zh-TW" altLang="en-US" sz="2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8758807" y="4866278"/>
            <a:ext cx="758541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endParaRPr kumimoji="1" lang="zh-TW" altLang="en-US" sz="2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8757619" y="5405478"/>
            <a:ext cx="1281120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2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10038739" y="2355818"/>
            <a:ext cx="644728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0.23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10053027" y="3031635"/>
            <a:ext cx="678391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0.55</a:t>
            </a:r>
            <a:endParaRPr kumimoji="1" lang="zh-TW" altLang="en-US" b="1" ker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10053027" y="3696790"/>
            <a:ext cx="644728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0.18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10053027" y="4319081"/>
            <a:ext cx="644728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0.01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10053027" y="5474814"/>
            <a:ext cx="644728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0.01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10063731" y="4887460"/>
            <a:ext cx="644728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0.02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390213" y="3633480"/>
            <a:ext cx="1946535" cy="96949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Stop</a:t>
            </a:r>
            <a:r>
              <a:rPr kumimoji="1" lang="zh-CN" altLang="en-US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it!</a:t>
            </a:r>
            <a:r>
              <a:rPr kumimoji="1" lang="zh-CN" altLang="en-US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It’s</a:t>
            </a:r>
            <a:r>
              <a:rPr kumimoji="1" lang="zh-CN" altLang="en-US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not</a:t>
            </a:r>
            <a:r>
              <a:rPr kumimoji="1" lang="zh-CN" altLang="en-US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20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funny!</a:t>
            </a:r>
            <a:endParaRPr kumimoji="1" lang="zh-TW" altLang="en-US" sz="2000" b="1" i="1" kern="0">
              <a:latin typeface="Times New Roman" charset="0"/>
              <a:ea typeface="Times New Roman" charset="0"/>
              <a:cs typeface="Times New Roman" charset="0"/>
              <a:sym typeface="+mn-lt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623743" y="1387183"/>
            <a:ext cx="8350363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label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or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verify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(another</a:t>
            </a:r>
            <a:r>
              <a:rPr kumimoji="1" lang="zh-CN" altLang="en-US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alternative)</a:t>
            </a:r>
            <a:endParaRPr kumimoji="1" lang="zh-TW" altLang="en-US" sz="2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0681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|2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5|7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14.8|7.3|27.7|6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6|3.8|2.8|10.1|10.6|29.6|4.1|10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7.2|18.5|13.4|33.1|7.2|4.2|22.6|17.3|4.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7.2|18.5|13.4|33.1|7.2|4.2|22.6|17.3|4.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|1.8|7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8|9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4|14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2.6|1.5|6.5|23.2|13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5.6|1.5|2.5|8.1|2.3|8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39.1|13.8|16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6.7|7.5|23.3|49.8|36.8|20.8|13.4|8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"/>
</p:tagLst>
</file>

<file path=ppt/theme/theme1.xml><?xml version="1.0" encoding="utf-8"?>
<a:theme xmlns:a="http://schemas.openxmlformats.org/drawingml/2006/main" name="模板页面">
  <a:themeElements>
    <a:clrScheme name="12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282828"/>
      </a:accent1>
      <a:accent2>
        <a:srgbClr val="5E5E5E"/>
      </a:accent2>
      <a:accent3>
        <a:srgbClr val="AABFC0"/>
      </a:accent3>
      <a:accent4>
        <a:srgbClr val="A9A9A9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2476</TotalTime>
  <Words>4697</Words>
  <Application>Microsoft Macintosh PowerPoint</Application>
  <PresentationFormat>寬螢幕</PresentationFormat>
  <Paragraphs>977</Paragraphs>
  <Slides>71</Slides>
  <Notes>70</Notes>
  <HiddenSlides>19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71</vt:i4>
      </vt:variant>
    </vt:vector>
  </HeadingPairs>
  <TitlesOfParts>
    <vt:vector size="84" baseType="lpstr">
      <vt:lpstr>Apple Color Emoji</vt:lpstr>
      <vt:lpstr>Calibri</vt:lpstr>
      <vt:lpstr>Cambria</vt:lpstr>
      <vt:lpstr>Cambria Math</vt:lpstr>
      <vt:lpstr>Century Gothic</vt:lpstr>
      <vt:lpstr>Lucida Grande</vt:lpstr>
      <vt:lpstr>Times New Roman</vt:lpstr>
      <vt:lpstr>Wingdings</vt:lpstr>
      <vt:lpstr>宋体</vt:lpstr>
      <vt:lpstr>微软雅黑</vt:lpstr>
      <vt:lpstr>新細明體</vt:lpstr>
      <vt:lpstr>Arial</vt:lpstr>
      <vt:lpstr>模板页面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Jinping Shi</cp:lastModifiedBy>
  <cp:revision>84</cp:revision>
  <dcterms:modified xsi:type="dcterms:W3CDTF">2017-05-16T07:30:45Z</dcterms:modified>
</cp:coreProperties>
</file>